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Default Extension="jpeg" ContentType="image/jpeg"/>
  <Override PartName="/ppt/slideLayouts/slideLayout3.xml" ContentType="application/vnd.openxmlformats-officedocument.presentationml.slideLayout+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42"/>
  </p:notesMasterIdLst>
  <p:sldIdLst>
    <p:sldId id="257" r:id="rId2"/>
    <p:sldId id="288" r:id="rId3"/>
    <p:sldId id="289" r:id="rId4"/>
    <p:sldId id="287" r:id="rId5"/>
    <p:sldId id="270" r:id="rId6"/>
    <p:sldId id="281" r:id="rId7"/>
    <p:sldId id="282" r:id="rId8"/>
    <p:sldId id="259" r:id="rId9"/>
    <p:sldId id="260" r:id="rId10"/>
    <p:sldId id="283" r:id="rId11"/>
    <p:sldId id="272" r:id="rId12"/>
    <p:sldId id="271" r:id="rId13"/>
    <p:sldId id="269" r:id="rId14"/>
    <p:sldId id="273" r:id="rId15"/>
    <p:sldId id="290" r:id="rId16"/>
    <p:sldId id="261" r:id="rId17"/>
    <p:sldId id="280" r:id="rId18"/>
    <p:sldId id="291" r:id="rId19"/>
    <p:sldId id="263" r:id="rId20"/>
    <p:sldId id="294" r:id="rId21"/>
    <p:sldId id="278" r:id="rId22"/>
    <p:sldId id="279" r:id="rId23"/>
    <p:sldId id="264" r:id="rId24"/>
    <p:sldId id="295" r:id="rId25"/>
    <p:sldId id="265" r:id="rId26"/>
    <p:sldId id="296" r:id="rId27"/>
    <p:sldId id="293" r:id="rId28"/>
    <p:sldId id="292" r:id="rId29"/>
    <p:sldId id="274" r:id="rId30"/>
    <p:sldId id="297" r:id="rId31"/>
    <p:sldId id="266" r:id="rId32"/>
    <p:sldId id="298" r:id="rId33"/>
    <p:sldId id="275" r:id="rId34"/>
    <p:sldId id="299" r:id="rId35"/>
    <p:sldId id="267" r:id="rId36"/>
    <p:sldId id="300" r:id="rId37"/>
    <p:sldId id="268" r:id="rId38"/>
    <p:sldId id="276" r:id="rId39"/>
    <p:sldId id="301" r:id="rId40"/>
    <p:sldId id="277" r:id="rId41"/>
  </p:sldIdLst>
  <p:sldSz cx="9144000" cy="6858000" type="screen4x3"/>
  <p:notesSz cx="6858000" cy="9144000"/>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autoAdjust="0"/>
    <p:restoredTop sz="67167" autoAdjust="0"/>
  </p:normalViewPr>
  <p:slideViewPr>
    <p:cSldViewPr>
      <p:cViewPr varScale="1">
        <p:scale>
          <a:sx n="52" d="100"/>
          <a:sy n="52" d="100"/>
        </p:scale>
        <p:origin x="-1674" y="-8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it-IT"/>
          </a:p>
        </p:txBody>
      </p:sp>
      <p:sp>
        <p:nvSpPr>
          <p:cNvPr id="3" name="Segnaposto data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D4A2B21-938B-44B2-B4BF-CBD661B31A61}" type="datetimeFigureOut">
              <a:rPr lang="it-IT" smtClean="0"/>
              <a:pPr/>
              <a:t>03/10/2013</a:t>
            </a:fld>
            <a:endParaRPr lang="it-IT"/>
          </a:p>
        </p:txBody>
      </p:sp>
      <p:sp>
        <p:nvSpPr>
          <p:cNvPr id="4" name="Segnaposto immagine diapositiva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it-IT"/>
          </a:p>
        </p:txBody>
      </p:sp>
      <p:sp>
        <p:nvSpPr>
          <p:cNvPr id="5" name="Segnaposto note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6" name="Segnaposto piè di pagina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it-IT"/>
          </a:p>
        </p:txBody>
      </p:sp>
      <p:sp>
        <p:nvSpPr>
          <p:cNvPr id="7" name="Segnaposto numero diapositiva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FB52D65-D62D-458E-9B27-5E32A41AC781}" type="slidenum">
              <a:rPr lang="it-IT" smtClean="0"/>
              <a:pPr/>
              <a:t>‹N›</a:t>
            </a:fld>
            <a:endParaRPr lang="it-IT"/>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endParaRPr lang="it-IT" dirty="0"/>
          </a:p>
        </p:txBody>
      </p:sp>
      <p:sp>
        <p:nvSpPr>
          <p:cNvPr id="4" name="Segnaposto numero diapositiva 3"/>
          <p:cNvSpPr>
            <a:spLocks noGrp="1"/>
          </p:cNvSpPr>
          <p:nvPr>
            <p:ph type="sldNum" sz="quarter" idx="10"/>
          </p:nvPr>
        </p:nvSpPr>
        <p:spPr/>
        <p:txBody>
          <a:bodyPr/>
          <a:lstStyle/>
          <a:p>
            <a:fld id="{E56438FA-B34A-4967-A518-1E261CFD3BCE}" type="slidenum">
              <a:rPr lang="it-IT" smtClean="0"/>
              <a:pPr/>
              <a:t>4</a:t>
            </a:fld>
            <a:endParaRPr lang="it-IT"/>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it-IT" dirty="0" smtClean="0"/>
              <a:t>Catechismo</a:t>
            </a:r>
            <a:r>
              <a:rPr lang="it-IT" baseline="0" dirty="0" smtClean="0"/>
              <a:t> degli adulti, n. 848</a:t>
            </a:r>
          </a:p>
          <a:p>
            <a:pPr marL="0" marR="0" indent="0" algn="l" defTabSz="914400" rtl="0" eaLnBrk="1" fontAlgn="auto" latinLnBrk="0" hangingPunct="1">
              <a:lnSpc>
                <a:spcPct val="100000"/>
              </a:lnSpc>
              <a:spcBef>
                <a:spcPts val="0"/>
              </a:spcBef>
              <a:spcAft>
                <a:spcPts val="0"/>
              </a:spcAft>
              <a:buClrTx/>
              <a:buSzTx/>
              <a:buFontTx/>
              <a:buNone/>
              <a:tabLst/>
              <a:defRPr/>
            </a:pPr>
            <a:r>
              <a:rPr lang="it-IT" baseline="0" dirty="0" smtClean="0"/>
              <a:t>VS 13</a:t>
            </a:r>
            <a:endParaRPr lang="it-IT" dirty="0" smtClean="0"/>
          </a:p>
          <a:p>
            <a:endParaRPr lang="it-IT" dirty="0"/>
          </a:p>
        </p:txBody>
      </p:sp>
      <p:sp>
        <p:nvSpPr>
          <p:cNvPr id="4" name="Segnaposto numero diapositiva 3"/>
          <p:cNvSpPr>
            <a:spLocks noGrp="1"/>
          </p:cNvSpPr>
          <p:nvPr>
            <p:ph type="sldNum" sz="quarter" idx="10"/>
          </p:nvPr>
        </p:nvSpPr>
        <p:spPr/>
        <p:txBody>
          <a:bodyPr/>
          <a:lstStyle/>
          <a:p>
            <a:fld id="{E56438FA-B34A-4967-A518-1E261CFD3BCE}" type="slidenum">
              <a:rPr lang="it-IT" smtClean="0"/>
              <a:pPr/>
              <a:t>6</a:t>
            </a:fld>
            <a:endParaRPr lang="it-IT"/>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endParaRPr lang="it-IT" dirty="0"/>
          </a:p>
        </p:txBody>
      </p:sp>
      <p:sp>
        <p:nvSpPr>
          <p:cNvPr id="4" name="Segnaposto numero diapositiva 3"/>
          <p:cNvSpPr>
            <a:spLocks noGrp="1"/>
          </p:cNvSpPr>
          <p:nvPr>
            <p:ph type="sldNum" sz="quarter" idx="10"/>
          </p:nvPr>
        </p:nvSpPr>
        <p:spPr/>
        <p:txBody>
          <a:bodyPr/>
          <a:lstStyle/>
          <a:p>
            <a:fld id="{E56438FA-B34A-4967-A518-1E261CFD3BCE}" type="slidenum">
              <a:rPr lang="it-IT" smtClean="0"/>
              <a:pPr/>
              <a:t>7</a:t>
            </a:fld>
            <a:endParaRPr lang="it-IT"/>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r>
              <a:rPr lang="it-IT" dirty="0" smtClean="0"/>
              <a:t>Aggiungere</a:t>
            </a:r>
            <a:r>
              <a:rPr lang="it-IT" baseline="0" dirty="0" smtClean="0"/>
              <a:t> </a:t>
            </a:r>
            <a:r>
              <a:rPr lang="it-IT" baseline="0" dirty="0" err="1" smtClean="0"/>
              <a:t>gerusalemme</a:t>
            </a:r>
            <a:r>
              <a:rPr lang="it-IT" baseline="0" dirty="0" smtClean="0"/>
              <a:t> 98</a:t>
            </a:r>
          </a:p>
          <a:p>
            <a:r>
              <a:rPr lang="it-IT" sz="1200" kern="1200" dirty="0" smtClean="0">
                <a:solidFill>
                  <a:schemeClr val="tx1"/>
                </a:solidFill>
                <a:latin typeface="+mn-lt"/>
                <a:ea typeface="+mn-ea"/>
                <a:cs typeface="+mn-cs"/>
              </a:rPr>
              <a:t>Io sono YHWH che ti ha fatto </a:t>
            </a:r>
            <a:r>
              <a:rPr lang="it-IT" sz="1200" kern="1200" dirty="0" err="1" smtClean="0">
                <a:solidFill>
                  <a:schemeClr val="tx1"/>
                </a:solidFill>
                <a:latin typeface="+mn-lt"/>
                <a:ea typeface="+mn-ea"/>
                <a:cs typeface="+mn-cs"/>
              </a:rPr>
              <a:t>uscire…Davanti</a:t>
            </a:r>
            <a:r>
              <a:rPr lang="it-IT" sz="1200" kern="1200" dirty="0" smtClean="0">
                <a:solidFill>
                  <a:schemeClr val="tx1"/>
                </a:solidFill>
                <a:latin typeface="+mn-lt"/>
                <a:ea typeface="+mn-ea"/>
                <a:cs typeface="+mn-cs"/>
              </a:rPr>
              <a:t> a me nessuno</a:t>
            </a:r>
          </a:p>
          <a:p>
            <a:r>
              <a:rPr lang="it-IT" sz="1200" kern="1200" dirty="0" smtClean="0">
                <a:solidFill>
                  <a:schemeClr val="tx1"/>
                </a:solidFill>
                <a:latin typeface="+mn-lt"/>
                <a:ea typeface="+mn-ea"/>
                <a:cs typeface="+mn-cs"/>
              </a:rPr>
              <a:t>Chi è il Signore della mia vita? Per chi/che cosa vivo? Che cosa cerco?  Riconosco la mano da cui provengono i beni che possiedo? Sono capace di gratitudine e riconoscenza? Sono  convinto che la mia vita è nelle mani di Dio oppure penso che sia nelle mie </a:t>
            </a:r>
            <a:r>
              <a:rPr lang="it-IT" sz="1200" kern="1200" dirty="0" err="1" smtClean="0">
                <a:solidFill>
                  <a:schemeClr val="tx1"/>
                </a:solidFill>
                <a:latin typeface="+mn-lt"/>
                <a:ea typeface="+mn-ea"/>
                <a:cs typeface="+mn-cs"/>
              </a:rPr>
              <a:t>mani…o</a:t>
            </a:r>
            <a:r>
              <a:rPr lang="it-IT" sz="1200" kern="1200" dirty="0" smtClean="0">
                <a:solidFill>
                  <a:schemeClr val="tx1"/>
                </a:solidFill>
                <a:latin typeface="+mn-lt"/>
                <a:ea typeface="+mn-ea"/>
                <a:cs typeface="+mn-cs"/>
              </a:rPr>
              <a:t> ,peggio ancora ,in mano al fato, al destino (da scrutare tramite maghi, spiritisti ,cartomanti, </a:t>
            </a:r>
            <a:r>
              <a:rPr lang="it-IT" sz="1200" kern="1200" dirty="0" err="1" smtClean="0">
                <a:solidFill>
                  <a:schemeClr val="tx1"/>
                </a:solidFill>
                <a:latin typeface="+mn-lt"/>
                <a:ea typeface="+mn-ea"/>
                <a:cs typeface="+mn-cs"/>
              </a:rPr>
              <a:t>oroscopi…</a:t>
            </a:r>
            <a:r>
              <a:rPr lang="it-IT" sz="1200" kern="1200" dirty="0" smtClean="0">
                <a:solidFill>
                  <a:schemeClr val="tx1"/>
                </a:solidFill>
                <a:latin typeface="+mn-lt"/>
                <a:ea typeface="+mn-ea"/>
                <a:cs typeface="+mn-cs"/>
              </a:rPr>
              <a:t>)? Non farsi immagini: l’unica immagine legittima di Dio è quella che ci ha offerto Gesù Cristo, con la sua vita, passione, morte e risurrezione. Egli, l’uomo perfetto, è l’immagine del Dio invisibile. Al tempo stesso, però, questo ci ricorda che l’uomo stesso è stato creato a immagine di Dio!</a:t>
            </a:r>
          </a:p>
          <a:p>
            <a:endParaRPr lang="it-IT" dirty="0"/>
          </a:p>
        </p:txBody>
      </p:sp>
      <p:sp>
        <p:nvSpPr>
          <p:cNvPr id="4" name="Segnaposto numero diapositiva 3"/>
          <p:cNvSpPr>
            <a:spLocks noGrp="1"/>
          </p:cNvSpPr>
          <p:nvPr>
            <p:ph type="sldNum" sz="quarter" idx="10"/>
          </p:nvPr>
        </p:nvSpPr>
        <p:spPr/>
        <p:txBody>
          <a:bodyPr/>
          <a:lstStyle/>
          <a:p>
            <a:fld id="{EFB52D65-D62D-458E-9B27-5E32A41AC781}" type="slidenum">
              <a:rPr lang="it-IT" smtClean="0"/>
              <a:pPr/>
              <a:t>19</a:t>
            </a:fld>
            <a:endParaRPr lang="it-IT"/>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r>
              <a:rPr lang="it-IT" smtClean="0"/>
              <a:t>Compendio 445</a:t>
            </a:r>
            <a:endParaRPr lang="it-IT"/>
          </a:p>
        </p:txBody>
      </p:sp>
      <p:sp>
        <p:nvSpPr>
          <p:cNvPr id="4" name="Segnaposto numero diapositiva 3"/>
          <p:cNvSpPr>
            <a:spLocks noGrp="1"/>
          </p:cNvSpPr>
          <p:nvPr>
            <p:ph type="sldNum" sz="quarter" idx="10"/>
          </p:nvPr>
        </p:nvSpPr>
        <p:spPr/>
        <p:txBody>
          <a:bodyPr/>
          <a:lstStyle/>
          <a:p>
            <a:fld id="{EFB52D65-D62D-458E-9B27-5E32A41AC781}" type="slidenum">
              <a:rPr lang="it-IT" smtClean="0"/>
              <a:pPr/>
              <a:t>20</a:t>
            </a:fld>
            <a:endParaRPr lang="it-IT"/>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endParaRPr lang="it-IT" dirty="0"/>
          </a:p>
        </p:txBody>
      </p:sp>
      <p:sp>
        <p:nvSpPr>
          <p:cNvPr id="4" name="Segnaposto numero diapositiva 3"/>
          <p:cNvSpPr>
            <a:spLocks noGrp="1"/>
          </p:cNvSpPr>
          <p:nvPr>
            <p:ph type="sldNum" sz="quarter" idx="10"/>
          </p:nvPr>
        </p:nvSpPr>
        <p:spPr/>
        <p:txBody>
          <a:bodyPr/>
          <a:lstStyle/>
          <a:p>
            <a:fld id="{EFB52D65-D62D-458E-9B27-5E32A41AC781}" type="slidenum">
              <a:rPr lang="it-IT" smtClean="0"/>
              <a:pPr/>
              <a:t>23</a:t>
            </a:fld>
            <a:endParaRPr lang="it-IT"/>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endParaRPr lang="it-IT" dirty="0"/>
          </a:p>
        </p:txBody>
      </p:sp>
      <p:sp>
        <p:nvSpPr>
          <p:cNvPr id="4" name="Segnaposto numero diapositiva 3"/>
          <p:cNvSpPr>
            <a:spLocks noGrp="1"/>
          </p:cNvSpPr>
          <p:nvPr>
            <p:ph type="sldNum" sz="quarter" idx="10"/>
          </p:nvPr>
        </p:nvSpPr>
        <p:spPr/>
        <p:txBody>
          <a:bodyPr/>
          <a:lstStyle/>
          <a:p>
            <a:fld id="{EFB52D65-D62D-458E-9B27-5E32A41AC781}" type="slidenum">
              <a:rPr lang="it-IT" smtClean="0"/>
              <a:pPr/>
              <a:t>27</a:t>
            </a:fld>
            <a:endParaRPr lang="it-IT"/>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r>
              <a:rPr lang="it-IT" dirty="0" smtClean="0"/>
              <a:t>Scena del film di san </a:t>
            </a:r>
            <a:r>
              <a:rPr lang="it-IT" dirty="0" err="1" smtClean="0"/>
              <a:t>filippo</a:t>
            </a:r>
            <a:r>
              <a:rPr lang="it-IT" baseline="0" dirty="0" smtClean="0"/>
              <a:t> neri della gallina</a:t>
            </a:r>
            <a:endParaRPr lang="it-IT" dirty="0"/>
          </a:p>
        </p:txBody>
      </p:sp>
      <p:sp>
        <p:nvSpPr>
          <p:cNvPr id="4" name="Segnaposto numero diapositiva 3"/>
          <p:cNvSpPr>
            <a:spLocks noGrp="1"/>
          </p:cNvSpPr>
          <p:nvPr>
            <p:ph type="sldNum" sz="quarter" idx="10"/>
          </p:nvPr>
        </p:nvSpPr>
        <p:spPr/>
        <p:txBody>
          <a:bodyPr/>
          <a:lstStyle/>
          <a:p>
            <a:fld id="{EFB52D65-D62D-458E-9B27-5E32A41AC781}" type="slidenum">
              <a:rPr lang="it-IT" smtClean="0"/>
              <a:pPr/>
              <a:t>37</a:t>
            </a:fld>
            <a:endParaRPr lang="it-IT"/>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titolo">
    <p:bg>
      <p:bgRef idx="1001">
        <a:schemeClr val="bg1"/>
      </p:bgRef>
    </p:bg>
    <p:spTree>
      <p:nvGrpSpPr>
        <p:cNvPr id="1" name=""/>
        <p:cNvGrpSpPr/>
        <p:nvPr/>
      </p:nvGrpSpPr>
      <p:grpSpPr>
        <a:xfrm>
          <a:off x="0" y="0"/>
          <a:ext cx="0" cy="0"/>
          <a:chOff x="0" y="0"/>
          <a:chExt cx="0" cy="0"/>
        </a:xfrm>
      </p:grpSpPr>
      <p:sp>
        <p:nvSpPr>
          <p:cNvPr id="8" name="Titolo 7"/>
          <p:cNvSpPr>
            <a:spLocks noGrp="1"/>
          </p:cNvSpPr>
          <p:nvPr>
            <p:ph type="ctrTitle"/>
          </p:nvPr>
        </p:nvSpPr>
        <p:spPr>
          <a:xfrm>
            <a:off x="2286000" y="3124200"/>
            <a:ext cx="6172200" cy="1894362"/>
          </a:xfrm>
        </p:spPr>
        <p:txBody>
          <a:bodyPr/>
          <a:lstStyle>
            <a:lvl1pPr>
              <a:defRPr b="1"/>
            </a:lvl1pPr>
          </a:lstStyle>
          <a:p>
            <a:r>
              <a:rPr kumimoji="0" lang="it-IT" smtClean="0"/>
              <a:t>Fare clic per modificare lo stile del titolo</a:t>
            </a:r>
            <a:endParaRPr kumimoji="0" lang="en-US"/>
          </a:p>
        </p:txBody>
      </p:sp>
      <p:sp>
        <p:nvSpPr>
          <p:cNvPr id="9" name="Sottotitolo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it-IT" smtClean="0"/>
              <a:t>Fare clic per modificare lo stile del sottotitolo dello schema</a:t>
            </a:r>
            <a:endParaRPr kumimoji="0" lang="en-US"/>
          </a:p>
        </p:txBody>
      </p:sp>
      <p:sp>
        <p:nvSpPr>
          <p:cNvPr id="28" name="Segnaposto data 27"/>
          <p:cNvSpPr>
            <a:spLocks noGrp="1"/>
          </p:cNvSpPr>
          <p:nvPr>
            <p:ph type="dt" sz="half" idx="10"/>
          </p:nvPr>
        </p:nvSpPr>
        <p:spPr bwMode="auto">
          <a:xfrm rot="5400000">
            <a:off x="7764621" y="1174097"/>
            <a:ext cx="2286000" cy="381000"/>
          </a:xfrm>
        </p:spPr>
        <p:txBody>
          <a:bodyPr/>
          <a:lstStyle/>
          <a:p>
            <a:fld id="{055D1DE3-EBA7-412B-BA3D-B19F71DE4D0A}" type="datetimeFigureOut">
              <a:rPr lang="it-IT" smtClean="0"/>
              <a:pPr/>
              <a:t>03/10/2013</a:t>
            </a:fld>
            <a:endParaRPr lang="it-IT"/>
          </a:p>
        </p:txBody>
      </p:sp>
      <p:sp>
        <p:nvSpPr>
          <p:cNvPr id="17" name="Segnaposto piè di pagina 16"/>
          <p:cNvSpPr>
            <a:spLocks noGrp="1"/>
          </p:cNvSpPr>
          <p:nvPr>
            <p:ph type="ftr" sz="quarter" idx="11"/>
          </p:nvPr>
        </p:nvSpPr>
        <p:spPr bwMode="auto">
          <a:xfrm rot="5400000">
            <a:off x="7077269" y="4181669"/>
            <a:ext cx="3657600" cy="384048"/>
          </a:xfrm>
        </p:spPr>
        <p:txBody>
          <a:bodyPr/>
          <a:lstStyle/>
          <a:p>
            <a:endParaRPr lang="it-IT"/>
          </a:p>
        </p:txBody>
      </p:sp>
      <p:sp>
        <p:nvSpPr>
          <p:cNvPr id="10" name="Rettangolo 9"/>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ttangolo 11"/>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Rettangolo 13"/>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Rettangolo 18"/>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Connettore 1 10"/>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Connettore 1 17"/>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0" name="Connettore 1 19"/>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Connettore 1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Connettore 1 14"/>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2" name="Connettore 1 21"/>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7" name="Rettangolo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le 20"/>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le 22"/>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Ovale 23"/>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Ovale 25"/>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Ovale 24"/>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Segnaposto numero diapositiva 28"/>
          <p:cNvSpPr>
            <a:spLocks noGrp="1"/>
          </p:cNvSpPr>
          <p:nvPr>
            <p:ph type="sldNum" sz="quarter" idx="12"/>
          </p:nvPr>
        </p:nvSpPr>
        <p:spPr bwMode="auto">
          <a:xfrm>
            <a:off x="1325544" y="4928702"/>
            <a:ext cx="609600" cy="517524"/>
          </a:xfrm>
        </p:spPr>
        <p:txBody>
          <a:bodyPr/>
          <a:lstStyle/>
          <a:p>
            <a:fld id="{63A9B857-8660-4F5C-A533-3BBE7619DC3D}" type="slidenum">
              <a:rPr lang="it-IT" smtClean="0"/>
              <a:pPr/>
              <a:t>‹N›</a:t>
            </a:fld>
            <a:endParaRPr lang="it-IT"/>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kumimoji="0" lang="it-IT" smtClean="0"/>
              <a:t>Fare clic per modificare lo stile del titolo</a:t>
            </a:r>
            <a:endParaRPr kumimoji="0" lang="en-US"/>
          </a:p>
        </p:txBody>
      </p:sp>
      <p:sp>
        <p:nvSpPr>
          <p:cNvPr id="3" name="Segnaposto testo verticale 2"/>
          <p:cNvSpPr>
            <a:spLocks noGrp="1"/>
          </p:cNvSpPr>
          <p:nvPr>
            <p:ph type="body" orient="vert" idx="1"/>
          </p:nvPr>
        </p:nvSpPr>
        <p:spPr/>
        <p:txBody>
          <a:bodyPr vert="eaVert"/>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4" name="Segnaposto data 3"/>
          <p:cNvSpPr>
            <a:spLocks noGrp="1"/>
          </p:cNvSpPr>
          <p:nvPr>
            <p:ph type="dt" sz="half" idx="10"/>
          </p:nvPr>
        </p:nvSpPr>
        <p:spPr/>
        <p:txBody>
          <a:bodyPr/>
          <a:lstStyle/>
          <a:p>
            <a:fld id="{055D1DE3-EBA7-412B-BA3D-B19F71DE4D0A}" type="datetimeFigureOut">
              <a:rPr lang="it-IT" smtClean="0"/>
              <a:pPr/>
              <a:t>03/10/2013</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63A9B857-8660-4F5C-A533-3BBE7619DC3D}" type="slidenum">
              <a:rPr lang="it-IT" smtClean="0"/>
              <a:pPr/>
              <a:t>‹N›</a:t>
            </a:fld>
            <a:endParaRPr lang="it-IT"/>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629400" y="274639"/>
            <a:ext cx="1676400" cy="5851525"/>
          </a:xfrm>
        </p:spPr>
        <p:txBody>
          <a:bodyPr vert="eaVert"/>
          <a:lstStyle/>
          <a:p>
            <a:r>
              <a:rPr kumimoji="0" lang="it-IT" smtClean="0"/>
              <a:t>Fare clic per modificare lo stile del titolo</a:t>
            </a:r>
            <a:endParaRPr kumimoji="0" lang="en-US"/>
          </a:p>
        </p:txBody>
      </p:sp>
      <p:sp>
        <p:nvSpPr>
          <p:cNvPr id="3" name="Segnaposto testo verticale 2"/>
          <p:cNvSpPr>
            <a:spLocks noGrp="1"/>
          </p:cNvSpPr>
          <p:nvPr>
            <p:ph type="body" orient="vert" idx="1"/>
          </p:nvPr>
        </p:nvSpPr>
        <p:spPr>
          <a:xfrm>
            <a:off x="457200" y="274638"/>
            <a:ext cx="6019800" cy="5851525"/>
          </a:xfrm>
        </p:spPr>
        <p:txBody>
          <a:bodyPr vert="eaVert"/>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4" name="Segnaposto data 3"/>
          <p:cNvSpPr>
            <a:spLocks noGrp="1"/>
          </p:cNvSpPr>
          <p:nvPr>
            <p:ph type="dt" sz="half" idx="10"/>
          </p:nvPr>
        </p:nvSpPr>
        <p:spPr/>
        <p:txBody>
          <a:bodyPr/>
          <a:lstStyle/>
          <a:p>
            <a:fld id="{055D1DE3-EBA7-412B-BA3D-B19F71DE4D0A}" type="datetimeFigureOut">
              <a:rPr lang="it-IT" smtClean="0"/>
              <a:pPr/>
              <a:t>03/10/2013</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63A9B857-8660-4F5C-A533-3BBE7619DC3D}" type="slidenum">
              <a:rPr lang="it-IT" smtClean="0"/>
              <a:pPr/>
              <a:t>‹N›</a:t>
            </a:fld>
            <a:endParaRPr lang="it-IT"/>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kumimoji="0" lang="it-IT" smtClean="0"/>
              <a:t>Fare clic per modificare lo stile del titolo</a:t>
            </a:r>
            <a:endParaRPr kumimoji="0" lang="en-US"/>
          </a:p>
        </p:txBody>
      </p:sp>
      <p:sp>
        <p:nvSpPr>
          <p:cNvPr id="8" name="Segnaposto contenuto 7"/>
          <p:cNvSpPr>
            <a:spLocks noGrp="1"/>
          </p:cNvSpPr>
          <p:nvPr>
            <p:ph sz="quarter" idx="1"/>
          </p:nvPr>
        </p:nvSpPr>
        <p:spPr>
          <a:xfrm>
            <a:off x="457200" y="1600200"/>
            <a:ext cx="7467600" cy="4873752"/>
          </a:xfrm>
        </p:spPr>
        <p:txBody>
          <a:bodyPr/>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7" name="Segnaposto data 6"/>
          <p:cNvSpPr>
            <a:spLocks noGrp="1"/>
          </p:cNvSpPr>
          <p:nvPr>
            <p:ph type="dt" sz="half" idx="14"/>
          </p:nvPr>
        </p:nvSpPr>
        <p:spPr/>
        <p:txBody>
          <a:bodyPr rtlCol="0"/>
          <a:lstStyle/>
          <a:p>
            <a:fld id="{055D1DE3-EBA7-412B-BA3D-B19F71DE4D0A}" type="datetimeFigureOut">
              <a:rPr lang="it-IT" smtClean="0"/>
              <a:pPr/>
              <a:t>03/10/2013</a:t>
            </a:fld>
            <a:endParaRPr lang="it-IT"/>
          </a:p>
        </p:txBody>
      </p:sp>
      <p:sp>
        <p:nvSpPr>
          <p:cNvPr id="9" name="Segnaposto numero diapositiva 8"/>
          <p:cNvSpPr>
            <a:spLocks noGrp="1"/>
          </p:cNvSpPr>
          <p:nvPr>
            <p:ph type="sldNum" sz="quarter" idx="15"/>
          </p:nvPr>
        </p:nvSpPr>
        <p:spPr/>
        <p:txBody>
          <a:bodyPr rtlCol="0"/>
          <a:lstStyle/>
          <a:p>
            <a:fld id="{63A9B857-8660-4F5C-A533-3BBE7619DC3D}" type="slidenum">
              <a:rPr lang="it-IT" smtClean="0"/>
              <a:pPr/>
              <a:t>‹N›</a:t>
            </a:fld>
            <a:endParaRPr lang="it-IT"/>
          </a:p>
        </p:txBody>
      </p:sp>
      <p:sp>
        <p:nvSpPr>
          <p:cNvPr id="10" name="Segnaposto piè di pagina 9"/>
          <p:cNvSpPr>
            <a:spLocks noGrp="1"/>
          </p:cNvSpPr>
          <p:nvPr>
            <p:ph type="ftr" sz="quarter" idx="16"/>
          </p:nvPr>
        </p:nvSpPr>
        <p:spPr/>
        <p:txBody>
          <a:bodyPr rtlCol="0"/>
          <a:lstStyle/>
          <a:p>
            <a:endParaRPr lang="it-IT"/>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Intestazione sezione">
    <p:bg>
      <p:bgRef idx="1001">
        <a:schemeClr val="bg2"/>
      </p:bgRef>
    </p:bg>
    <p:spTree>
      <p:nvGrpSpPr>
        <p:cNvPr id="1" name=""/>
        <p:cNvGrpSpPr/>
        <p:nvPr/>
      </p:nvGrpSpPr>
      <p:grpSpPr>
        <a:xfrm>
          <a:off x="0" y="0"/>
          <a:ext cx="0" cy="0"/>
          <a:chOff x="0" y="0"/>
          <a:chExt cx="0" cy="0"/>
        </a:xfrm>
      </p:grpSpPr>
      <p:sp>
        <p:nvSpPr>
          <p:cNvPr id="2" name="Titolo 1"/>
          <p:cNvSpPr>
            <a:spLocks noGrp="1"/>
          </p:cNvSpPr>
          <p:nvPr>
            <p:ph type="title"/>
          </p:nvPr>
        </p:nvSpPr>
        <p:spPr>
          <a:xfrm>
            <a:off x="2286000" y="2895600"/>
            <a:ext cx="6172200" cy="2053590"/>
          </a:xfrm>
        </p:spPr>
        <p:txBody>
          <a:bodyPr/>
          <a:lstStyle>
            <a:lvl1pPr algn="l">
              <a:buNone/>
              <a:defRPr sz="3000" b="1" cap="small" baseline="0"/>
            </a:lvl1pPr>
          </a:lstStyle>
          <a:p>
            <a:r>
              <a:rPr kumimoji="0" lang="it-IT" smtClean="0"/>
              <a:t>Fare clic per modificare lo stile del titolo</a:t>
            </a:r>
            <a:endParaRPr kumimoji="0" lang="en-US"/>
          </a:p>
        </p:txBody>
      </p:sp>
      <p:sp>
        <p:nvSpPr>
          <p:cNvPr id="3" name="Segnaposto testo 2"/>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it-IT" smtClean="0"/>
              <a:t>Fare clic per modificare stili del testo dello schema</a:t>
            </a:r>
          </a:p>
        </p:txBody>
      </p:sp>
      <p:sp>
        <p:nvSpPr>
          <p:cNvPr id="4" name="Segnaposto data 3"/>
          <p:cNvSpPr>
            <a:spLocks noGrp="1"/>
          </p:cNvSpPr>
          <p:nvPr>
            <p:ph type="dt" sz="half" idx="10"/>
          </p:nvPr>
        </p:nvSpPr>
        <p:spPr bwMode="auto">
          <a:xfrm rot="5400000">
            <a:off x="7763256" y="1170432"/>
            <a:ext cx="2286000" cy="381000"/>
          </a:xfrm>
        </p:spPr>
        <p:txBody>
          <a:bodyPr/>
          <a:lstStyle/>
          <a:p>
            <a:fld id="{055D1DE3-EBA7-412B-BA3D-B19F71DE4D0A}" type="datetimeFigureOut">
              <a:rPr lang="it-IT" smtClean="0"/>
              <a:pPr/>
              <a:t>03/10/2013</a:t>
            </a:fld>
            <a:endParaRPr lang="it-IT"/>
          </a:p>
        </p:txBody>
      </p:sp>
      <p:sp>
        <p:nvSpPr>
          <p:cNvPr id="5" name="Segnaposto piè di pagina 4"/>
          <p:cNvSpPr>
            <a:spLocks noGrp="1"/>
          </p:cNvSpPr>
          <p:nvPr>
            <p:ph type="ftr" sz="quarter" idx="11"/>
          </p:nvPr>
        </p:nvSpPr>
        <p:spPr bwMode="auto">
          <a:xfrm rot="5400000">
            <a:off x="7077456" y="4178808"/>
            <a:ext cx="3657600" cy="384048"/>
          </a:xfrm>
        </p:spPr>
        <p:txBody>
          <a:bodyPr/>
          <a:lstStyle/>
          <a:p>
            <a:endParaRPr lang="it-IT"/>
          </a:p>
        </p:txBody>
      </p:sp>
      <p:sp>
        <p:nvSpPr>
          <p:cNvPr id="9" name="Rettangolo 8"/>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ttangolo 9"/>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ttangolo 10"/>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ttangolo 11"/>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Connettore 1 12"/>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Connettore 1 13"/>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Connettore 1 14"/>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Connettore 1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7" name="Connettore 1 16"/>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Rettangolo 1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Ovale 18"/>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Ovale 19"/>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le 20"/>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Ovale 21"/>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le 22"/>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Connettore 1 25"/>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Segnaposto numero diapositiva 5"/>
          <p:cNvSpPr>
            <a:spLocks noGrp="1"/>
          </p:cNvSpPr>
          <p:nvPr>
            <p:ph type="sldNum" sz="quarter" idx="12"/>
          </p:nvPr>
        </p:nvSpPr>
        <p:spPr bwMode="auto">
          <a:xfrm>
            <a:off x="1340616" y="4928702"/>
            <a:ext cx="609600" cy="517524"/>
          </a:xfrm>
        </p:spPr>
        <p:txBody>
          <a:bodyPr/>
          <a:lstStyle/>
          <a:p>
            <a:fld id="{63A9B857-8660-4F5C-A533-3BBE7619DC3D}" type="slidenum">
              <a:rPr lang="it-IT" smtClean="0"/>
              <a:pPr/>
              <a:t>‹N›</a:t>
            </a:fld>
            <a:endParaRPr lang="it-IT"/>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kumimoji="0" lang="it-IT" smtClean="0"/>
              <a:t>Fare clic per modificare lo stile del titolo</a:t>
            </a:r>
            <a:endParaRPr kumimoji="0" lang="en-US"/>
          </a:p>
        </p:txBody>
      </p:sp>
      <p:sp>
        <p:nvSpPr>
          <p:cNvPr id="5" name="Segnaposto data 4"/>
          <p:cNvSpPr>
            <a:spLocks noGrp="1"/>
          </p:cNvSpPr>
          <p:nvPr>
            <p:ph type="dt" sz="half" idx="10"/>
          </p:nvPr>
        </p:nvSpPr>
        <p:spPr/>
        <p:txBody>
          <a:bodyPr/>
          <a:lstStyle/>
          <a:p>
            <a:fld id="{055D1DE3-EBA7-412B-BA3D-B19F71DE4D0A}" type="datetimeFigureOut">
              <a:rPr lang="it-IT" smtClean="0"/>
              <a:pPr/>
              <a:t>03/10/2013</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63A9B857-8660-4F5C-A533-3BBE7619DC3D}" type="slidenum">
              <a:rPr lang="it-IT" smtClean="0"/>
              <a:pPr/>
              <a:t>‹N›</a:t>
            </a:fld>
            <a:endParaRPr lang="it-IT"/>
          </a:p>
        </p:txBody>
      </p:sp>
      <p:sp>
        <p:nvSpPr>
          <p:cNvPr id="9" name="Segnaposto contenuto 8"/>
          <p:cNvSpPr>
            <a:spLocks noGrp="1"/>
          </p:cNvSpPr>
          <p:nvPr>
            <p:ph sz="quarter" idx="1"/>
          </p:nvPr>
        </p:nvSpPr>
        <p:spPr>
          <a:xfrm>
            <a:off x="457200" y="1600200"/>
            <a:ext cx="3657600" cy="4572000"/>
          </a:xfrm>
        </p:spPr>
        <p:txBody>
          <a:bodyPr/>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11" name="Segnaposto contenuto 10"/>
          <p:cNvSpPr>
            <a:spLocks noGrp="1"/>
          </p:cNvSpPr>
          <p:nvPr>
            <p:ph sz="quarter" idx="2"/>
          </p:nvPr>
        </p:nvSpPr>
        <p:spPr>
          <a:xfrm>
            <a:off x="4270248" y="1600200"/>
            <a:ext cx="3657600" cy="4572000"/>
          </a:xfrm>
        </p:spPr>
        <p:txBody>
          <a:bodyPr/>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a:xfrm>
            <a:off x="457200" y="273050"/>
            <a:ext cx="7543800" cy="1143000"/>
          </a:xfrm>
        </p:spPr>
        <p:txBody>
          <a:bodyPr anchor="b"/>
          <a:lstStyle>
            <a:lvl1pPr>
              <a:defRPr/>
            </a:lvl1pPr>
          </a:lstStyle>
          <a:p>
            <a:r>
              <a:rPr kumimoji="0" lang="it-IT" smtClean="0"/>
              <a:t>Fare clic per modificare lo stile del titolo</a:t>
            </a:r>
            <a:endParaRPr kumimoji="0" lang="en-US"/>
          </a:p>
        </p:txBody>
      </p:sp>
      <p:sp>
        <p:nvSpPr>
          <p:cNvPr id="7" name="Segnaposto data 6"/>
          <p:cNvSpPr>
            <a:spLocks noGrp="1"/>
          </p:cNvSpPr>
          <p:nvPr>
            <p:ph type="dt" sz="half" idx="10"/>
          </p:nvPr>
        </p:nvSpPr>
        <p:spPr/>
        <p:txBody>
          <a:bodyPr/>
          <a:lstStyle/>
          <a:p>
            <a:fld id="{055D1DE3-EBA7-412B-BA3D-B19F71DE4D0A}" type="datetimeFigureOut">
              <a:rPr lang="it-IT" smtClean="0"/>
              <a:pPr/>
              <a:t>03/10/2013</a:t>
            </a:fld>
            <a:endParaRPr lang="it-IT"/>
          </a:p>
        </p:txBody>
      </p:sp>
      <p:sp>
        <p:nvSpPr>
          <p:cNvPr id="8" name="Segnaposto piè di pagina 7"/>
          <p:cNvSpPr>
            <a:spLocks noGrp="1"/>
          </p:cNvSpPr>
          <p:nvPr>
            <p:ph type="ftr" sz="quarter" idx="11"/>
          </p:nvPr>
        </p:nvSpPr>
        <p:spPr/>
        <p:txBody>
          <a:bodyPr/>
          <a:lstStyle/>
          <a:p>
            <a:endParaRPr lang="it-IT"/>
          </a:p>
        </p:txBody>
      </p:sp>
      <p:sp>
        <p:nvSpPr>
          <p:cNvPr id="9" name="Segnaposto numero diapositiva 8"/>
          <p:cNvSpPr>
            <a:spLocks noGrp="1"/>
          </p:cNvSpPr>
          <p:nvPr>
            <p:ph type="sldNum" sz="quarter" idx="12"/>
          </p:nvPr>
        </p:nvSpPr>
        <p:spPr/>
        <p:txBody>
          <a:bodyPr/>
          <a:lstStyle/>
          <a:p>
            <a:fld id="{63A9B857-8660-4F5C-A533-3BBE7619DC3D}" type="slidenum">
              <a:rPr lang="it-IT" smtClean="0"/>
              <a:pPr/>
              <a:t>‹N›</a:t>
            </a:fld>
            <a:endParaRPr lang="it-IT"/>
          </a:p>
        </p:txBody>
      </p:sp>
      <p:sp>
        <p:nvSpPr>
          <p:cNvPr id="11" name="Segnaposto contenuto 10"/>
          <p:cNvSpPr>
            <a:spLocks noGrp="1"/>
          </p:cNvSpPr>
          <p:nvPr>
            <p:ph sz="quarter" idx="2"/>
          </p:nvPr>
        </p:nvSpPr>
        <p:spPr>
          <a:xfrm>
            <a:off x="457200" y="2362200"/>
            <a:ext cx="3657600" cy="3886200"/>
          </a:xfrm>
        </p:spPr>
        <p:txBody>
          <a:bodyPr/>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13" name="Segnaposto contenuto 12"/>
          <p:cNvSpPr>
            <a:spLocks noGrp="1"/>
          </p:cNvSpPr>
          <p:nvPr>
            <p:ph sz="quarter" idx="4"/>
          </p:nvPr>
        </p:nvSpPr>
        <p:spPr>
          <a:xfrm>
            <a:off x="4371975" y="2362200"/>
            <a:ext cx="3657600" cy="3886200"/>
          </a:xfrm>
        </p:spPr>
        <p:txBody>
          <a:bodyPr/>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12" name="Segnaposto testo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it-IT" smtClean="0"/>
              <a:t>Fare clic per modificare stili del testo dello schema</a:t>
            </a:r>
          </a:p>
        </p:txBody>
      </p:sp>
      <p:sp>
        <p:nvSpPr>
          <p:cNvPr id="14" name="Segnaposto testo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it-IT" smtClean="0"/>
              <a:t>Fare clic per modificare stili del testo dello schema</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kumimoji="0" lang="it-IT" smtClean="0"/>
              <a:t>Fare clic per modificare lo stile del titolo</a:t>
            </a:r>
            <a:endParaRPr kumimoji="0" lang="en-US"/>
          </a:p>
        </p:txBody>
      </p:sp>
      <p:sp>
        <p:nvSpPr>
          <p:cNvPr id="6" name="Segnaposto data 5"/>
          <p:cNvSpPr>
            <a:spLocks noGrp="1"/>
          </p:cNvSpPr>
          <p:nvPr>
            <p:ph type="dt" sz="half" idx="10"/>
          </p:nvPr>
        </p:nvSpPr>
        <p:spPr/>
        <p:txBody>
          <a:bodyPr rtlCol="0"/>
          <a:lstStyle/>
          <a:p>
            <a:fld id="{055D1DE3-EBA7-412B-BA3D-B19F71DE4D0A}" type="datetimeFigureOut">
              <a:rPr lang="it-IT" smtClean="0"/>
              <a:pPr/>
              <a:t>03/10/2013</a:t>
            </a:fld>
            <a:endParaRPr lang="it-IT"/>
          </a:p>
        </p:txBody>
      </p:sp>
      <p:sp>
        <p:nvSpPr>
          <p:cNvPr id="7" name="Segnaposto numero diapositiva 6"/>
          <p:cNvSpPr>
            <a:spLocks noGrp="1"/>
          </p:cNvSpPr>
          <p:nvPr>
            <p:ph type="sldNum" sz="quarter" idx="11"/>
          </p:nvPr>
        </p:nvSpPr>
        <p:spPr/>
        <p:txBody>
          <a:bodyPr rtlCol="0"/>
          <a:lstStyle/>
          <a:p>
            <a:fld id="{63A9B857-8660-4F5C-A533-3BBE7619DC3D}" type="slidenum">
              <a:rPr lang="it-IT" smtClean="0"/>
              <a:pPr/>
              <a:t>‹N›</a:t>
            </a:fld>
            <a:endParaRPr lang="it-IT"/>
          </a:p>
        </p:txBody>
      </p:sp>
      <p:sp>
        <p:nvSpPr>
          <p:cNvPr id="8" name="Segnaposto piè di pagina 7"/>
          <p:cNvSpPr>
            <a:spLocks noGrp="1"/>
          </p:cNvSpPr>
          <p:nvPr>
            <p:ph type="ftr" sz="quarter" idx="12"/>
          </p:nvPr>
        </p:nvSpPr>
        <p:spPr/>
        <p:txBody>
          <a:bodyPr rtlCol="0"/>
          <a:lstStyle/>
          <a:p>
            <a:endParaRPr lang="it-IT"/>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p:cNvSpPr>
            <a:spLocks noGrp="1"/>
          </p:cNvSpPr>
          <p:nvPr>
            <p:ph type="dt" sz="half" idx="10"/>
          </p:nvPr>
        </p:nvSpPr>
        <p:spPr/>
        <p:txBody>
          <a:bodyPr/>
          <a:lstStyle/>
          <a:p>
            <a:fld id="{055D1DE3-EBA7-412B-BA3D-B19F71DE4D0A}" type="datetimeFigureOut">
              <a:rPr lang="it-IT" smtClean="0"/>
              <a:pPr/>
              <a:t>03/10/2013</a:t>
            </a:fld>
            <a:endParaRPr lang="it-IT"/>
          </a:p>
        </p:txBody>
      </p:sp>
      <p:sp>
        <p:nvSpPr>
          <p:cNvPr id="3" name="Segnaposto piè di pagina 2"/>
          <p:cNvSpPr>
            <a:spLocks noGrp="1"/>
          </p:cNvSpPr>
          <p:nvPr>
            <p:ph type="ftr" sz="quarter" idx="11"/>
          </p:nvPr>
        </p:nvSpPr>
        <p:spPr/>
        <p:txBody>
          <a:bodyPr/>
          <a:lstStyle/>
          <a:p>
            <a:endParaRPr lang="it-IT"/>
          </a:p>
        </p:txBody>
      </p:sp>
      <p:sp>
        <p:nvSpPr>
          <p:cNvPr id="4" name="Segnaposto numero diapositiva 3"/>
          <p:cNvSpPr>
            <a:spLocks noGrp="1"/>
          </p:cNvSpPr>
          <p:nvPr>
            <p:ph type="sldNum" sz="quarter" idx="12"/>
          </p:nvPr>
        </p:nvSpPr>
        <p:spPr/>
        <p:txBody>
          <a:bodyPr/>
          <a:lstStyle/>
          <a:p>
            <a:fld id="{63A9B857-8660-4F5C-A533-3BBE7619DC3D}" type="slidenum">
              <a:rPr lang="it-IT" smtClean="0"/>
              <a:pPr/>
              <a:t>‹N›</a:t>
            </a:fld>
            <a:endParaRPr lang="it-IT"/>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uto con didascalia">
    <p:bg>
      <p:bgRef idx="1001">
        <a:schemeClr val="bg1"/>
      </p:bgRef>
    </p:bg>
    <p:spTree>
      <p:nvGrpSpPr>
        <p:cNvPr id="1" name=""/>
        <p:cNvGrpSpPr/>
        <p:nvPr/>
      </p:nvGrpSpPr>
      <p:grpSpPr>
        <a:xfrm>
          <a:off x="0" y="0"/>
          <a:ext cx="0" cy="0"/>
          <a:chOff x="0" y="0"/>
          <a:chExt cx="0" cy="0"/>
        </a:xfrm>
      </p:grpSpPr>
      <p:sp>
        <p:nvSpPr>
          <p:cNvPr id="10" name="Connettore 1 9"/>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Titolo 1"/>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it-IT" smtClean="0"/>
              <a:t>Fare clic per modificare lo stile del titolo</a:t>
            </a:r>
            <a:endParaRPr kumimoji="0" lang="en-US"/>
          </a:p>
        </p:txBody>
      </p:sp>
      <p:sp>
        <p:nvSpPr>
          <p:cNvPr id="3" name="Segnaposto testo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it-IT" smtClean="0"/>
              <a:t>Fare clic per modificare stili del testo dello schema</a:t>
            </a:r>
          </a:p>
        </p:txBody>
      </p:sp>
      <p:sp>
        <p:nvSpPr>
          <p:cNvPr id="8" name="Connettore 1 7"/>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Connettore 1 8"/>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Connettore 1 10"/>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Rettangolo 11"/>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Connettore 1 12"/>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Ovale 13"/>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Segnaposto contenuto 17"/>
          <p:cNvSpPr>
            <a:spLocks noGrp="1"/>
          </p:cNvSpPr>
          <p:nvPr>
            <p:ph sz="quarter" idx="1"/>
          </p:nvPr>
        </p:nvSpPr>
        <p:spPr>
          <a:xfrm>
            <a:off x="304800" y="274320"/>
            <a:ext cx="5638800" cy="6327648"/>
          </a:xfrm>
        </p:spPr>
        <p:txBody>
          <a:bodyPr/>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21" name="Segnaposto data 20"/>
          <p:cNvSpPr>
            <a:spLocks noGrp="1"/>
          </p:cNvSpPr>
          <p:nvPr>
            <p:ph type="dt" sz="half" idx="14"/>
          </p:nvPr>
        </p:nvSpPr>
        <p:spPr/>
        <p:txBody>
          <a:bodyPr rtlCol="0"/>
          <a:lstStyle/>
          <a:p>
            <a:fld id="{055D1DE3-EBA7-412B-BA3D-B19F71DE4D0A}" type="datetimeFigureOut">
              <a:rPr lang="it-IT" smtClean="0"/>
              <a:pPr/>
              <a:t>03/10/2013</a:t>
            </a:fld>
            <a:endParaRPr lang="it-IT"/>
          </a:p>
        </p:txBody>
      </p:sp>
      <p:sp>
        <p:nvSpPr>
          <p:cNvPr id="22" name="Segnaposto numero diapositiva 21"/>
          <p:cNvSpPr>
            <a:spLocks noGrp="1"/>
          </p:cNvSpPr>
          <p:nvPr>
            <p:ph type="sldNum" sz="quarter" idx="15"/>
          </p:nvPr>
        </p:nvSpPr>
        <p:spPr/>
        <p:txBody>
          <a:bodyPr rtlCol="0"/>
          <a:lstStyle/>
          <a:p>
            <a:fld id="{63A9B857-8660-4F5C-A533-3BBE7619DC3D}" type="slidenum">
              <a:rPr lang="it-IT" smtClean="0"/>
              <a:pPr/>
              <a:t>‹N›</a:t>
            </a:fld>
            <a:endParaRPr lang="it-IT"/>
          </a:p>
        </p:txBody>
      </p:sp>
      <p:sp>
        <p:nvSpPr>
          <p:cNvPr id="23" name="Segnaposto piè di pagina 22"/>
          <p:cNvSpPr>
            <a:spLocks noGrp="1"/>
          </p:cNvSpPr>
          <p:nvPr>
            <p:ph type="ftr" sz="quarter" idx="16"/>
          </p:nvPr>
        </p:nvSpPr>
        <p:spPr/>
        <p:txBody>
          <a:bodyPr rtlCol="0"/>
          <a:lstStyle/>
          <a:p>
            <a:endParaRPr lang="it-IT"/>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magine con didascalia">
    <p:spTree>
      <p:nvGrpSpPr>
        <p:cNvPr id="1" name=""/>
        <p:cNvGrpSpPr/>
        <p:nvPr/>
      </p:nvGrpSpPr>
      <p:grpSpPr>
        <a:xfrm>
          <a:off x="0" y="0"/>
          <a:ext cx="0" cy="0"/>
          <a:chOff x="0" y="0"/>
          <a:chExt cx="0" cy="0"/>
        </a:xfrm>
      </p:grpSpPr>
      <p:sp>
        <p:nvSpPr>
          <p:cNvPr id="9" name="Connettore 1 8"/>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Ovale 12"/>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Titolo 1"/>
          <p:cNvSpPr>
            <a:spLocks noGrp="1"/>
          </p:cNvSpPr>
          <p:nvPr>
            <p:ph type="title"/>
          </p:nvPr>
        </p:nvSpPr>
        <p:spPr>
          <a:xfrm rot="5400000">
            <a:off x="3350133" y="3200400"/>
            <a:ext cx="6309360" cy="457200"/>
          </a:xfrm>
        </p:spPr>
        <p:txBody>
          <a:bodyPr anchor="b"/>
          <a:lstStyle>
            <a:lvl1pPr algn="l">
              <a:buNone/>
              <a:defRPr sz="2000" b="1"/>
            </a:lvl1pPr>
          </a:lstStyle>
          <a:p>
            <a:r>
              <a:rPr kumimoji="0" lang="it-IT" smtClean="0"/>
              <a:t>Fare clic per modificare lo stile del titolo</a:t>
            </a:r>
            <a:endParaRPr kumimoji="0" lang="en-US"/>
          </a:p>
        </p:txBody>
      </p:sp>
      <p:sp>
        <p:nvSpPr>
          <p:cNvPr id="3" name="Segnaposto immagine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it-IT" smtClean="0"/>
              <a:t>Fare clic sull'icona per inserire un'immagine</a:t>
            </a:r>
            <a:endParaRPr kumimoji="0" lang="en-US" dirty="0"/>
          </a:p>
        </p:txBody>
      </p:sp>
      <p:sp>
        <p:nvSpPr>
          <p:cNvPr id="4" name="Segnaposto testo 3"/>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it-IT" smtClean="0"/>
              <a:t>Fare clic per modificare stili del testo dello schema</a:t>
            </a:r>
          </a:p>
        </p:txBody>
      </p:sp>
      <p:sp>
        <p:nvSpPr>
          <p:cNvPr id="10" name="Connettore 1 9"/>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Rettangolo 10"/>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Connettore 1 11"/>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Connettore 1 18"/>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Connettore 1 19"/>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Segnaposto data 16"/>
          <p:cNvSpPr>
            <a:spLocks noGrp="1"/>
          </p:cNvSpPr>
          <p:nvPr>
            <p:ph type="dt" sz="half" idx="10"/>
          </p:nvPr>
        </p:nvSpPr>
        <p:spPr/>
        <p:txBody>
          <a:bodyPr rtlCol="0"/>
          <a:lstStyle/>
          <a:p>
            <a:fld id="{055D1DE3-EBA7-412B-BA3D-B19F71DE4D0A}" type="datetimeFigureOut">
              <a:rPr lang="it-IT" smtClean="0"/>
              <a:pPr/>
              <a:t>03/10/2013</a:t>
            </a:fld>
            <a:endParaRPr lang="it-IT"/>
          </a:p>
        </p:txBody>
      </p:sp>
      <p:sp>
        <p:nvSpPr>
          <p:cNvPr id="18" name="Segnaposto numero diapositiva 17"/>
          <p:cNvSpPr>
            <a:spLocks noGrp="1"/>
          </p:cNvSpPr>
          <p:nvPr>
            <p:ph type="sldNum" sz="quarter" idx="11"/>
          </p:nvPr>
        </p:nvSpPr>
        <p:spPr/>
        <p:txBody>
          <a:bodyPr rtlCol="0"/>
          <a:lstStyle/>
          <a:p>
            <a:fld id="{63A9B857-8660-4F5C-A533-3BBE7619DC3D}" type="slidenum">
              <a:rPr lang="it-IT" smtClean="0"/>
              <a:pPr/>
              <a:t>‹N›</a:t>
            </a:fld>
            <a:endParaRPr lang="it-IT"/>
          </a:p>
        </p:txBody>
      </p:sp>
      <p:sp>
        <p:nvSpPr>
          <p:cNvPr id="21" name="Segnaposto piè di pagina 20"/>
          <p:cNvSpPr>
            <a:spLocks noGrp="1"/>
          </p:cNvSpPr>
          <p:nvPr>
            <p:ph type="ftr" sz="quarter" idx="12"/>
          </p:nvPr>
        </p:nvSpPr>
        <p:spPr/>
        <p:txBody>
          <a:bodyPr rtlCol="0"/>
          <a:lstStyle/>
          <a:p>
            <a:endParaRPr lang="it-IT"/>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Connettore 1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Segnaposto titolo 21"/>
          <p:cNvSpPr>
            <a:spLocks noGrp="1"/>
          </p:cNvSpPr>
          <p:nvPr>
            <p:ph type="title"/>
          </p:nvPr>
        </p:nvSpPr>
        <p:spPr>
          <a:xfrm>
            <a:off x="457200" y="274638"/>
            <a:ext cx="7467600" cy="1143000"/>
          </a:xfrm>
          <a:prstGeom prst="rect">
            <a:avLst/>
          </a:prstGeom>
        </p:spPr>
        <p:txBody>
          <a:bodyPr vert="horz" anchor="b">
            <a:normAutofit/>
          </a:bodyPr>
          <a:lstStyle/>
          <a:p>
            <a:r>
              <a:rPr kumimoji="0" lang="it-IT" smtClean="0"/>
              <a:t>Fare clic per modificare lo stile del titolo</a:t>
            </a:r>
            <a:endParaRPr kumimoji="0" lang="en-US"/>
          </a:p>
        </p:txBody>
      </p:sp>
      <p:sp>
        <p:nvSpPr>
          <p:cNvPr id="13" name="Segnaposto testo 12"/>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it-IT" smtClean="0"/>
              <a:t>Fare clic per modificare stili del testo dello schema</a:t>
            </a:r>
          </a:p>
          <a:p>
            <a:pPr lvl="1" eaLnBrk="1" latinLnBrk="0" hangingPunct="1"/>
            <a:r>
              <a:rPr kumimoji="0" lang="it-IT" smtClean="0"/>
              <a:t>Secondo livello</a:t>
            </a:r>
          </a:p>
          <a:p>
            <a:pPr lvl="2" eaLnBrk="1" latinLnBrk="0" hangingPunct="1"/>
            <a:r>
              <a:rPr kumimoji="0" lang="it-IT" smtClean="0"/>
              <a:t>Terzo livello</a:t>
            </a:r>
          </a:p>
          <a:p>
            <a:pPr lvl="3" eaLnBrk="1" latinLnBrk="0" hangingPunct="1"/>
            <a:r>
              <a:rPr kumimoji="0" lang="it-IT" smtClean="0"/>
              <a:t>Quarto livello</a:t>
            </a:r>
          </a:p>
          <a:p>
            <a:pPr lvl="4" eaLnBrk="1" latinLnBrk="0" hangingPunct="1"/>
            <a:r>
              <a:rPr kumimoji="0" lang="it-IT" smtClean="0"/>
              <a:t>Quinto livello</a:t>
            </a:r>
            <a:endParaRPr kumimoji="0" lang="en-US"/>
          </a:p>
        </p:txBody>
      </p:sp>
      <p:sp>
        <p:nvSpPr>
          <p:cNvPr id="14" name="Segnaposto data 13"/>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055D1DE3-EBA7-412B-BA3D-B19F71DE4D0A}" type="datetimeFigureOut">
              <a:rPr lang="it-IT" smtClean="0"/>
              <a:pPr/>
              <a:t>03/10/2013</a:t>
            </a:fld>
            <a:endParaRPr lang="it-IT"/>
          </a:p>
        </p:txBody>
      </p:sp>
      <p:sp>
        <p:nvSpPr>
          <p:cNvPr id="3" name="Segnaposto piè di pagina 2"/>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endParaRPr lang="it-IT"/>
          </a:p>
        </p:txBody>
      </p:sp>
      <p:sp>
        <p:nvSpPr>
          <p:cNvPr id="7" name="Connettore 1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Connettore 1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Rettangolo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Connettore 1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Ovale 11"/>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Segnaposto numero diapositiva 22"/>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63A9B857-8660-4F5C-A533-3BBE7619DC3D}" type="slidenum">
              <a:rPr lang="it-IT" smtClean="0"/>
              <a:pPr/>
              <a:t>‹N›</a:t>
            </a:fld>
            <a:endParaRPr lang="it-IT"/>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7.xml"/><Relationship Id="rId5" Type="http://schemas.openxmlformats.org/officeDocument/2006/relationships/image" Target="../media/image15.jpeg"/><Relationship Id="rId4" Type="http://schemas.openxmlformats.org/officeDocument/2006/relationships/image" Target="../media/image14.jpe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4.png"/></Relationships>
</file>

<file path=ppt/slides/_rels/slide40.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7.xml"/><Relationship Id="rId4" Type="http://schemas.openxmlformats.org/officeDocument/2006/relationships/image" Target="../media/image4.png"/></Relationships>
</file>

<file path=ppt/slides/_rels/slide8.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magine 4" descr="Volto di Cristo.jpg"/>
          <p:cNvPicPr>
            <a:picLocks noChangeAspect="1"/>
          </p:cNvPicPr>
          <p:nvPr/>
        </p:nvPicPr>
        <p:blipFill>
          <a:blip r:embed="rId2" cstate="print"/>
          <a:stretch>
            <a:fillRect/>
          </a:stretch>
        </p:blipFill>
        <p:spPr>
          <a:xfrm>
            <a:off x="0" y="35487"/>
            <a:ext cx="5220072" cy="6822513"/>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4" name="Rettangolo 3"/>
          <p:cNvSpPr/>
          <p:nvPr/>
        </p:nvSpPr>
        <p:spPr>
          <a:xfrm>
            <a:off x="3308780" y="0"/>
            <a:ext cx="5865709" cy="2031325"/>
          </a:xfrm>
          <a:prstGeom prst="rect">
            <a:avLst/>
          </a:prstGeom>
          <a:noFill/>
        </p:spPr>
        <p:txBody>
          <a:bodyPr wrap="none" lIns="91440" tIns="45720" rIns="91440" bIns="45720">
            <a:spAutoFit/>
          </a:bodyPr>
          <a:lstStyle/>
          <a:p>
            <a:pPr algn="ctr"/>
            <a:r>
              <a:rPr lang="it-IT" sz="7200" b="1" dirty="0" smtClean="0">
                <a:ln w="17780" cmpd="sng">
                  <a:solidFill>
                    <a:srgbClr val="00B050"/>
                  </a:solidFill>
                  <a:prstDash val="solid"/>
                  <a:miter lim="800000"/>
                </a:ln>
                <a:effectLst>
                  <a:outerShdw blurRad="50800" algn="tl" rotWithShape="0">
                    <a:srgbClr val="000000"/>
                  </a:outerShdw>
                </a:effectLst>
              </a:rPr>
              <a:t>Il Decalogo</a:t>
            </a:r>
          </a:p>
          <a:p>
            <a:pPr algn="ctr"/>
            <a:r>
              <a:rPr lang="it-IT" sz="5400" b="1" cap="none" spc="0" dirty="0" smtClean="0">
                <a:ln w="17780" cmpd="sng">
                  <a:solidFill>
                    <a:srgbClr val="00B050"/>
                  </a:solidFill>
                  <a:prstDash val="solid"/>
                  <a:miter lim="800000"/>
                </a:ln>
                <a:effectLst>
                  <a:outerShdw blurRad="50800" algn="tl" rotWithShape="0">
                    <a:srgbClr val="000000"/>
                  </a:outerShdw>
                </a:effectLst>
              </a:rPr>
              <a:t>Legge di libertà</a:t>
            </a:r>
            <a:endParaRPr lang="it-IT" sz="5400" b="1" cap="none" spc="0" dirty="0">
              <a:ln w="17780" cmpd="sng">
                <a:solidFill>
                  <a:srgbClr val="00B050"/>
                </a:solidFill>
                <a:prstDash val="solid"/>
                <a:miter lim="800000"/>
              </a:ln>
              <a:effectLst>
                <a:outerShdw blurRad="50800" algn="tl" rotWithShape="0">
                  <a:srgbClr val="000000"/>
                </a:outerShdw>
              </a:effectLst>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Rectangle 1"/>
          <p:cNvSpPr>
            <a:spLocks noChangeArrowheads="1"/>
          </p:cNvSpPr>
          <p:nvPr/>
        </p:nvSpPr>
        <p:spPr bwMode="auto">
          <a:xfrm>
            <a:off x="539552" y="722892"/>
            <a:ext cx="7920880" cy="501675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1200" b="0" i="0" u="none" strike="noStrike" cap="none" normalizeH="0" baseline="0" dirty="0" smtClean="0">
                <a:ln>
                  <a:noFill/>
                </a:ln>
                <a:solidFill>
                  <a:schemeClr val="tx1"/>
                </a:solidFill>
                <a:effectLst/>
                <a:latin typeface="Arial" pitchFamily="34" charset="0"/>
                <a:ea typeface="Times New Roman" pitchFamily="18" charset="0"/>
                <a:cs typeface="Tahoma" pitchFamily="34" charset="0"/>
              </a:rPr>
              <a:t>2</a:t>
            </a:r>
            <a:r>
              <a:rPr kumimoji="0" lang="it-IT" sz="1600" b="0" i="0" u="none" strike="noStrike" cap="none" normalizeH="0" baseline="0" dirty="0" smtClean="0">
                <a:ln>
                  <a:noFill/>
                </a:ln>
                <a:solidFill>
                  <a:schemeClr val="tx1"/>
                </a:solidFill>
                <a:effectLst/>
                <a:latin typeface="Arial" pitchFamily="34" charset="0"/>
                <a:ea typeface="Times New Roman" pitchFamily="18" charset="0"/>
                <a:cs typeface="Tahoma" pitchFamily="34" charset="0"/>
              </a:rPr>
              <a:t>. In Esodo 16 possiamo cogliere il legame (narrativo) tra il dono e la legge. </a:t>
            </a:r>
          </a:p>
          <a:p>
            <a:pPr marL="0" marR="0" lvl="0" indent="0" algn="l" defTabSz="914400" rtl="0" eaLnBrk="1" fontAlgn="base" latinLnBrk="0" hangingPunct="1">
              <a:lnSpc>
                <a:spcPct val="100000"/>
              </a:lnSpc>
              <a:spcBef>
                <a:spcPct val="0"/>
              </a:spcBef>
              <a:spcAft>
                <a:spcPct val="0"/>
              </a:spcAft>
              <a:buClrTx/>
              <a:buSzTx/>
              <a:buFontTx/>
              <a:buNone/>
              <a:tabLst/>
            </a:pPr>
            <a:r>
              <a:rPr lang="it-IT" sz="1600" dirty="0" smtClean="0">
                <a:latin typeface="Arial" pitchFamily="34" charset="0"/>
                <a:ea typeface="Times New Roman" pitchFamily="18" charset="0"/>
                <a:cs typeface="Tahoma" pitchFamily="34" charset="0"/>
              </a:rPr>
              <a:t>Gli </a:t>
            </a:r>
            <a:r>
              <a:rPr kumimoji="0" lang="it-IT" sz="1600" b="0" i="0" u="none" strike="noStrike" cap="none" normalizeH="0" baseline="0" dirty="0" smtClean="0">
                <a:ln>
                  <a:noFill/>
                </a:ln>
                <a:solidFill>
                  <a:schemeClr val="tx1"/>
                </a:solidFill>
                <a:effectLst/>
                <a:latin typeface="Arial" pitchFamily="34" charset="0"/>
                <a:ea typeface="Times New Roman" pitchFamily="18" charset="0"/>
                <a:cs typeface="Tahoma" pitchFamily="34" charset="0"/>
              </a:rPr>
              <a:t>israeliti affamati nel deserto sperimentano il bene della manna e delle quaglie. Il bene del cibo si presenta come dono che proviene da Dio (v.15). Immediatamente dopo il dono giunge il precetto: ‘raccoglietene ogni giorno la razione di un giorno’ (v.4). La legge protegge il dono (giungendo dopo di esso) e diventa la prova della fede. La legge relativa alla manna, in quanto comanda di mantenere la relazione di fede con Dio (raccoglierne quanto basta significa aver fiducia che Dio provvederà per il prossimo giorno), non è estrinseca al bene della manna stessa. </a:t>
            </a:r>
            <a:endParaRPr kumimoji="0" lang="it-IT"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it-IT" sz="1600" b="0" i="0" u="none" strike="noStrike" cap="none" normalizeH="0" baseline="0" dirty="0" smtClean="0">
                <a:ln>
                  <a:noFill/>
                </a:ln>
                <a:solidFill>
                  <a:schemeClr val="tx1"/>
                </a:solidFill>
                <a:effectLst/>
                <a:latin typeface="Arial" pitchFamily="34" charset="0"/>
                <a:ea typeface="Times New Roman" pitchFamily="18" charset="0"/>
                <a:cs typeface="Tahoma" pitchFamily="34" charset="0"/>
              </a:rPr>
              <a:t>Il </a:t>
            </a:r>
            <a:r>
              <a:rPr kumimoji="0" lang="it-IT" sz="1600" b="0" i="0" u="none" strike="noStrike" cap="none" normalizeH="0" baseline="0" dirty="0" smtClean="0">
                <a:ln>
                  <a:noFill/>
                </a:ln>
                <a:solidFill>
                  <a:schemeClr val="tx1"/>
                </a:solidFill>
                <a:effectLst/>
                <a:latin typeface="Arial" pitchFamily="34" charset="0"/>
                <a:ea typeface="Times New Roman" pitchFamily="18" charset="0"/>
                <a:cs typeface="Tahoma" pitchFamily="34" charset="0"/>
              </a:rPr>
              <a:t>beneficio accordato da Dio non diventa mai compiutamente proprio del popolo, se non a condizione che questi lo voglia. </a:t>
            </a:r>
            <a:endParaRPr kumimoji="0" lang="it-IT" sz="1600" b="0" i="0" u="none" strike="noStrike" cap="none" normalizeH="0" baseline="0" dirty="0" smtClean="0">
              <a:ln>
                <a:noFill/>
              </a:ln>
              <a:solidFill>
                <a:schemeClr val="tx1"/>
              </a:solidFill>
              <a:effectLst/>
              <a:latin typeface="Arial" pitchFamily="34" charset="0"/>
              <a:ea typeface="Times New Roman" pitchFamily="18" charset="0"/>
              <a:cs typeface="Tahoma"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lang="it-IT" sz="1600" dirty="0" smtClean="0">
              <a:latin typeface="Arial" pitchFamily="34" charset="0"/>
              <a:ea typeface="Times New Roman" pitchFamily="18" charset="0"/>
              <a:cs typeface="Tahoma"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it-IT" sz="1600" b="0" i="0" u="none" strike="noStrike" cap="none" normalizeH="0" baseline="0" dirty="0" smtClean="0">
                <a:ln>
                  <a:noFill/>
                </a:ln>
                <a:solidFill>
                  <a:schemeClr val="tx1"/>
                </a:solidFill>
                <a:effectLst/>
                <a:latin typeface="Arial" pitchFamily="34" charset="0"/>
                <a:ea typeface="Times New Roman" pitchFamily="18" charset="0"/>
                <a:cs typeface="Tahoma" pitchFamily="34" charset="0"/>
              </a:rPr>
              <a:t>«</a:t>
            </a:r>
            <a:r>
              <a:rPr kumimoji="0" lang="it-IT" sz="1600" b="0" i="0" u="none" strike="noStrike" cap="none" normalizeH="0" baseline="0" dirty="0" smtClean="0">
                <a:ln>
                  <a:noFill/>
                </a:ln>
                <a:solidFill>
                  <a:schemeClr val="tx1"/>
                </a:solidFill>
                <a:effectLst/>
                <a:latin typeface="Arial" pitchFamily="34" charset="0"/>
                <a:ea typeface="Times New Roman" pitchFamily="18" charset="0"/>
                <a:cs typeface="Tahoma" pitchFamily="34" charset="0"/>
              </a:rPr>
              <a:t>Ora, se vorrete ascoltare la mia voce e custodirete la mia alleanza, voi sarete per me la proprietà tra tutti i popoli» (</a:t>
            </a:r>
            <a:r>
              <a:rPr kumimoji="0" lang="it-IT" sz="1600" b="0" i="0" u="none" strike="noStrike" cap="none" normalizeH="0" baseline="0" dirty="0" err="1" smtClean="0">
                <a:ln>
                  <a:noFill/>
                </a:ln>
                <a:solidFill>
                  <a:schemeClr val="tx1"/>
                </a:solidFill>
                <a:effectLst/>
                <a:latin typeface="Arial" pitchFamily="34" charset="0"/>
                <a:ea typeface="Times New Roman" pitchFamily="18" charset="0"/>
                <a:cs typeface="Tahoma" pitchFamily="34" charset="0"/>
              </a:rPr>
              <a:t>Es</a:t>
            </a:r>
            <a:r>
              <a:rPr kumimoji="0" lang="it-IT" sz="1600" b="0" i="0" u="none" strike="noStrike" cap="none" normalizeH="0" baseline="0" dirty="0" smtClean="0">
                <a:ln>
                  <a:noFill/>
                </a:ln>
                <a:solidFill>
                  <a:schemeClr val="tx1"/>
                </a:solidFill>
                <a:effectLst/>
                <a:latin typeface="Arial" pitchFamily="34" charset="0"/>
                <a:ea typeface="Times New Roman" pitchFamily="18" charset="0"/>
                <a:cs typeface="Tahoma" pitchFamily="34" charset="0"/>
              </a:rPr>
              <a:t> 19,5</a:t>
            </a:r>
            <a:r>
              <a:rPr kumimoji="0" lang="it-IT" sz="1600" b="0" i="0" u="none" strike="noStrike" cap="none" normalizeH="0" baseline="0" dirty="0" smtClean="0">
                <a:ln>
                  <a:noFill/>
                </a:ln>
                <a:solidFill>
                  <a:schemeClr val="tx1"/>
                </a:solidFill>
                <a:effectLst/>
                <a:latin typeface="Arial" pitchFamily="34" charset="0"/>
                <a:ea typeface="Times New Roman" pitchFamily="18" charset="0"/>
                <a:cs typeface="Tahoma" pitchFamily="34" charset="0"/>
              </a:rPr>
              <a:t>).</a:t>
            </a:r>
          </a:p>
          <a:p>
            <a:pPr marL="0" marR="0" lvl="0" indent="0" algn="l" defTabSz="914400" rtl="0" eaLnBrk="0" fontAlgn="base" latinLnBrk="0" hangingPunct="0">
              <a:lnSpc>
                <a:spcPct val="100000"/>
              </a:lnSpc>
              <a:spcBef>
                <a:spcPct val="0"/>
              </a:spcBef>
              <a:spcAft>
                <a:spcPct val="0"/>
              </a:spcAft>
              <a:buClrTx/>
              <a:buSzTx/>
              <a:buFontTx/>
              <a:buNone/>
              <a:tabLst/>
            </a:pPr>
            <a:endParaRPr lang="it-IT" sz="1600" dirty="0" smtClean="0">
              <a:latin typeface="Arial" pitchFamily="34" charset="0"/>
              <a:ea typeface="Times New Roman" pitchFamily="18" charset="0"/>
              <a:cs typeface="Tahoma"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it-IT" sz="1600" b="0" i="0" u="none" strike="noStrike" cap="none" normalizeH="0" baseline="0" dirty="0" smtClean="0">
                <a:ln>
                  <a:noFill/>
                </a:ln>
                <a:solidFill>
                  <a:schemeClr val="tx1"/>
                </a:solidFill>
                <a:effectLst/>
                <a:latin typeface="Arial" pitchFamily="34" charset="0"/>
                <a:ea typeface="Times New Roman" pitchFamily="18" charset="0"/>
                <a:cs typeface="Tahoma" pitchFamily="34" charset="0"/>
              </a:rPr>
              <a:t> </a:t>
            </a:r>
            <a:r>
              <a:rPr kumimoji="0" lang="it-IT" sz="1600" b="0" i="0" u="none" strike="noStrike" cap="none" normalizeH="0" baseline="0" dirty="0" smtClean="0">
                <a:ln>
                  <a:noFill/>
                </a:ln>
                <a:solidFill>
                  <a:schemeClr val="tx1"/>
                </a:solidFill>
                <a:effectLst/>
                <a:latin typeface="Arial" pitchFamily="34" charset="0"/>
                <a:ea typeface="Times New Roman" pitchFamily="18" charset="0"/>
                <a:cs typeface="Tahoma" pitchFamily="34" charset="0"/>
              </a:rPr>
              <a:t>La decisione è descritta come decisione di ascoltare la sua voce. </a:t>
            </a:r>
            <a:endParaRPr kumimoji="0" lang="it-IT" sz="1600" b="0" i="0" u="none" strike="noStrike" cap="none" normalizeH="0" baseline="0" dirty="0" smtClean="0">
              <a:ln>
                <a:noFill/>
              </a:ln>
              <a:solidFill>
                <a:schemeClr val="tx1"/>
              </a:solidFill>
              <a:effectLst/>
              <a:latin typeface="Arial" pitchFamily="34" charset="0"/>
              <a:ea typeface="Times New Roman" pitchFamily="18" charset="0"/>
              <a:cs typeface="Tahoma"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it-IT" sz="1600" b="0" i="0" u="none" strike="noStrike" cap="none" normalizeH="0" baseline="0" dirty="0" smtClean="0">
                <a:ln>
                  <a:noFill/>
                </a:ln>
                <a:solidFill>
                  <a:schemeClr val="tx1"/>
                </a:solidFill>
                <a:effectLst/>
                <a:latin typeface="Arial" pitchFamily="34" charset="0"/>
                <a:ea typeface="Times New Roman" pitchFamily="18" charset="0"/>
                <a:cs typeface="Tahoma" pitchFamily="34" charset="0"/>
              </a:rPr>
              <a:t>«</a:t>
            </a:r>
            <a:r>
              <a:rPr kumimoji="0" lang="it-IT" sz="1600" b="0" i="0" u="none" strike="noStrike" cap="none" normalizeH="0" baseline="0" dirty="0" smtClean="0">
                <a:ln>
                  <a:noFill/>
                </a:ln>
                <a:solidFill>
                  <a:schemeClr val="tx1"/>
                </a:solidFill>
                <a:effectLst/>
                <a:latin typeface="Arial" pitchFamily="34" charset="0"/>
                <a:ea typeface="Times New Roman" pitchFamily="18" charset="0"/>
                <a:cs typeface="Tahoma" pitchFamily="34" charset="0"/>
              </a:rPr>
              <a:t>Quanto il Signore ha detto, noi lo faremo!» (</a:t>
            </a:r>
            <a:r>
              <a:rPr kumimoji="0" lang="it-IT" sz="1600" b="0" i="0" u="none" strike="noStrike" cap="none" normalizeH="0" baseline="0" dirty="0" err="1" smtClean="0">
                <a:ln>
                  <a:noFill/>
                </a:ln>
                <a:solidFill>
                  <a:schemeClr val="tx1"/>
                </a:solidFill>
                <a:effectLst/>
                <a:latin typeface="Arial" pitchFamily="34" charset="0"/>
                <a:ea typeface="Times New Roman" pitchFamily="18" charset="0"/>
                <a:cs typeface="Tahoma" pitchFamily="34" charset="0"/>
              </a:rPr>
              <a:t>Es</a:t>
            </a:r>
            <a:r>
              <a:rPr kumimoji="0" lang="it-IT" sz="1600" b="0" i="0" u="none" strike="noStrike" cap="none" normalizeH="0" baseline="0" dirty="0" smtClean="0">
                <a:ln>
                  <a:noFill/>
                </a:ln>
                <a:solidFill>
                  <a:schemeClr val="tx1"/>
                </a:solidFill>
                <a:effectLst/>
                <a:latin typeface="Arial" pitchFamily="34" charset="0"/>
                <a:ea typeface="Times New Roman" pitchFamily="18" charset="0"/>
                <a:cs typeface="Tahoma" pitchFamily="34" charset="0"/>
              </a:rPr>
              <a:t> 19,8). </a:t>
            </a:r>
            <a:endParaRPr kumimoji="0" lang="it-IT" sz="1600" b="0" i="0" u="none" strike="noStrike" cap="none" normalizeH="0" baseline="0" dirty="0" smtClean="0">
              <a:ln>
                <a:noFill/>
              </a:ln>
              <a:solidFill>
                <a:schemeClr val="tx1"/>
              </a:solidFill>
              <a:effectLst/>
              <a:latin typeface="Arial" pitchFamily="34" charset="0"/>
              <a:ea typeface="Times New Roman" pitchFamily="18" charset="0"/>
              <a:cs typeface="Tahoma"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lang="it-IT" sz="1600" dirty="0" smtClean="0">
              <a:latin typeface="Arial" pitchFamily="34" charset="0"/>
              <a:ea typeface="Times New Roman" pitchFamily="18" charset="0"/>
              <a:cs typeface="Tahoma"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it-IT" sz="1600" b="0" i="0" u="none" strike="noStrike" cap="none" normalizeH="0" baseline="0" dirty="0" smtClean="0">
                <a:ln>
                  <a:noFill/>
                </a:ln>
                <a:solidFill>
                  <a:schemeClr val="tx1"/>
                </a:solidFill>
                <a:effectLst/>
                <a:latin typeface="Arial" pitchFamily="34" charset="0"/>
                <a:ea typeface="Times New Roman" pitchFamily="18" charset="0"/>
                <a:cs typeface="Tahoma" pitchFamily="34" charset="0"/>
              </a:rPr>
              <a:t>La </a:t>
            </a:r>
            <a:r>
              <a:rPr kumimoji="0" lang="it-IT" sz="1600" b="0" i="0" u="none" strike="noStrike" cap="none" normalizeH="0" baseline="0" dirty="0" smtClean="0">
                <a:ln>
                  <a:noFill/>
                </a:ln>
                <a:solidFill>
                  <a:schemeClr val="tx1"/>
                </a:solidFill>
                <a:effectLst/>
                <a:latin typeface="Arial" pitchFamily="34" charset="0"/>
                <a:ea typeface="Times New Roman" pitchFamily="18" charset="0"/>
                <a:cs typeface="Tahoma" pitchFamily="34" charset="0"/>
              </a:rPr>
              <a:t>legge con i molti suoi precetti non si aggiunge come </a:t>
            </a:r>
            <a:r>
              <a:rPr kumimoji="0" lang="it-IT" sz="1600" b="1" i="1" u="none" strike="noStrike" cap="none" normalizeH="0" baseline="0" dirty="0" smtClean="0">
                <a:ln>
                  <a:noFill/>
                </a:ln>
                <a:solidFill>
                  <a:schemeClr val="tx1"/>
                </a:solidFill>
                <a:effectLst/>
                <a:latin typeface="Arial" pitchFamily="34" charset="0"/>
                <a:ea typeface="Times New Roman" pitchFamily="18" charset="0"/>
                <a:cs typeface="Tahoma" pitchFamily="34" charset="0"/>
              </a:rPr>
              <a:t>altra cosa</a:t>
            </a:r>
            <a:r>
              <a:rPr kumimoji="0" lang="it-IT" sz="1600" b="0" i="0" u="none" strike="noStrike" cap="none" normalizeH="0" baseline="0" dirty="0" smtClean="0">
                <a:ln>
                  <a:noFill/>
                </a:ln>
                <a:solidFill>
                  <a:schemeClr val="tx1"/>
                </a:solidFill>
                <a:effectLst/>
                <a:latin typeface="Arial" pitchFamily="34" charset="0"/>
                <a:ea typeface="Times New Roman" pitchFamily="18" charset="0"/>
                <a:cs typeface="Tahoma" pitchFamily="34" charset="0"/>
              </a:rPr>
              <a:t>; determina invece il senso di quell’</a:t>
            </a:r>
            <a:r>
              <a:rPr kumimoji="0" lang="it-IT" sz="1600" b="1" i="1" u="none" strike="noStrike" cap="none" normalizeH="0" baseline="0" dirty="0" smtClean="0">
                <a:ln>
                  <a:noFill/>
                </a:ln>
                <a:solidFill>
                  <a:schemeClr val="tx1"/>
                </a:solidFill>
                <a:effectLst/>
                <a:latin typeface="Arial" pitchFamily="34" charset="0"/>
                <a:ea typeface="Times New Roman" pitchFamily="18" charset="0"/>
                <a:cs typeface="Tahoma" pitchFamily="34" charset="0"/>
              </a:rPr>
              <a:t>unica cosa</a:t>
            </a:r>
            <a:r>
              <a:rPr kumimoji="0" lang="it-IT" sz="1600" b="0" i="0" u="none" strike="noStrike" cap="none" normalizeH="0" baseline="0" dirty="0" smtClean="0">
                <a:ln>
                  <a:noFill/>
                </a:ln>
                <a:solidFill>
                  <a:schemeClr val="tx1"/>
                </a:solidFill>
                <a:effectLst/>
                <a:latin typeface="Arial" pitchFamily="34" charset="0"/>
                <a:ea typeface="Times New Roman" pitchFamily="18" charset="0"/>
                <a:cs typeface="Tahoma" pitchFamily="34" charset="0"/>
              </a:rPr>
              <a:t>; </a:t>
            </a:r>
            <a:endParaRPr kumimoji="0" lang="it-IT" sz="1600" b="0" i="0" u="none" strike="noStrike" cap="none" normalizeH="0" baseline="0" dirty="0" smtClean="0">
              <a:ln>
                <a:noFill/>
              </a:ln>
              <a:solidFill>
                <a:schemeClr val="tx1"/>
              </a:solidFill>
              <a:effectLst/>
              <a:latin typeface="Arial" pitchFamily="34" charset="0"/>
              <a:ea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it-IT" sz="1600" b="0" i="0" u="none" strike="noStrike" cap="none" normalizeH="0" baseline="0" dirty="0" smtClean="0">
                <a:ln>
                  <a:noFill/>
                </a:ln>
                <a:solidFill>
                  <a:schemeClr val="tx1"/>
                </a:solidFill>
                <a:effectLst/>
                <a:latin typeface="Arial" pitchFamily="34" charset="0"/>
                <a:ea typeface="Times New Roman" pitchFamily="18" charset="0"/>
                <a:cs typeface="Times New Roman" pitchFamily="18" charset="0"/>
              </a:rPr>
              <a:t>	</a:t>
            </a:r>
            <a:endParaRPr kumimoji="0" lang="it-IT" sz="16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57200" y="273050"/>
            <a:ext cx="8147248" cy="1143000"/>
          </a:xfrm>
        </p:spPr>
        <p:txBody>
          <a:bodyPr/>
          <a:lstStyle/>
          <a:p>
            <a:r>
              <a:rPr lang="it-IT" dirty="0" smtClean="0"/>
              <a:t>Il dono della legge e la legge del dono</a:t>
            </a:r>
            <a:endParaRPr lang="it-IT" dirty="0"/>
          </a:p>
        </p:txBody>
      </p:sp>
      <p:sp>
        <p:nvSpPr>
          <p:cNvPr id="3" name="Segnaposto testo 2"/>
          <p:cNvSpPr>
            <a:spLocks noGrp="1"/>
          </p:cNvSpPr>
          <p:nvPr>
            <p:ph type="body" sz="quarter" idx="1"/>
          </p:nvPr>
        </p:nvSpPr>
        <p:spPr>
          <a:xfrm>
            <a:off x="1115616" y="1916832"/>
            <a:ext cx="7020272" cy="4104456"/>
          </a:xfrm>
        </p:spPr>
        <p:txBody>
          <a:bodyPr>
            <a:normAutofit/>
          </a:bodyPr>
          <a:lstStyle/>
          <a:p>
            <a:r>
              <a:rPr lang="it-IT" sz="2000" dirty="0" smtClean="0"/>
              <a:t>La legge si presenta, dunque, come grazia e dono </a:t>
            </a:r>
            <a:endParaRPr lang="it-IT" sz="2000" dirty="0" smtClean="0"/>
          </a:p>
          <a:p>
            <a:r>
              <a:rPr lang="it-IT" sz="2000" dirty="0" smtClean="0"/>
              <a:t>Le </a:t>
            </a:r>
            <a:r>
              <a:rPr lang="it-IT" sz="2000" dirty="0" smtClean="0"/>
              <a:t>tavole della legge rivelano d’essere la parola che parla al cuore dell’uomo; non l’imperativo di un Dio incomprensibile o indifferente ma il dono del Signore della storia che, liberando l’uomo, lo chiama ad un agire responsabile. </a:t>
            </a:r>
          </a:p>
          <a:p>
            <a:endParaRPr lang="it-IT" sz="2000"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idx="4294967295"/>
          </p:nvPr>
        </p:nvSpPr>
        <p:spPr>
          <a:xfrm>
            <a:off x="0" y="273050"/>
            <a:ext cx="7543800" cy="708025"/>
          </a:xfrm>
        </p:spPr>
        <p:txBody>
          <a:bodyPr/>
          <a:lstStyle/>
          <a:p>
            <a:r>
              <a:rPr lang="it-IT" dirty="0" err="1" smtClean="0"/>
              <a:t>E</a:t>
            </a:r>
            <a:r>
              <a:rPr lang="it-IT" dirty="0" err="1" smtClean="0"/>
              <a:t>s</a:t>
            </a:r>
            <a:r>
              <a:rPr lang="it-IT" dirty="0" smtClean="0"/>
              <a:t> </a:t>
            </a:r>
            <a:r>
              <a:rPr lang="it-IT" dirty="0" smtClean="0"/>
              <a:t>6, 2-8</a:t>
            </a:r>
            <a:endParaRPr lang="it-IT" dirty="0"/>
          </a:p>
        </p:txBody>
      </p:sp>
      <p:sp>
        <p:nvSpPr>
          <p:cNvPr id="3" name="Segnaposto testo 2"/>
          <p:cNvSpPr>
            <a:spLocks noGrp="1"/>
          </p:cNvSpPr>
          <p:nvPr>
            <p:ph type="body" sz="quarter" idx="4294967295"/>
          </p:nvPr>
        </p:nvSpPr>
        <p:spPr>
          <a:xfrm>
            <a:off x="539552" y="980728"/>
            <a:ext cx="7488238" cy="6985000"/>
          </a:xfrm>
        </p:spPr>
        <p:txBody>
          <a:bodyPr>
            <a:noAutofit/>
          </a:bodyPr>
          <a:lstStyle/>
          <a:p>
            <a:r>
              <a:rPr lang="it-IT" sz="2000" dirty="0" smtClean="0"/>
              <a:t>[2]Dio parlò a Mosè e gli disse: «Io sono il Signore! [3]Sono apparso ad Abramo, a Isacco, a Giacobbe come Dio onnipotente, ma con il mio nome di Signore non mi son manifestato a loro. [4]Ho anche stabilito la mia alleanza con loro, per dar loro il paese di </a:t>
            </a:r>
            <a:r>
              <a:rPr lang="it-IT" sz="2000" dirty="0" err="1" smtClean="0"/>
              <a:t>Canaan</a:t>
            </a:r>
            <a:r>
              <a:rPr lang="it-IT" sz="2000" dirty="0" smtClean="0"/>
              <a:t>, quel paese dov'essi soggiornarono come forestieri. [5]Sono ancora io che ho udito il lamento degli Israeliti asserviti dagli Egiziani e mi sono ricordato della mia alleanza. [6]Per questo dì agli Israeliti: Io sono il Signore! Vi sottrarrò ai gravami degli Egiziani, vi libererò dalla loro schiavitù e vi libererò con braccio teso e con grandi castighi. [</a:t>
            </a:r>
            <a:r>
              <a:rPr lang="it-IT" sz="2000" i="1" dirty="0" smtClean="0"/>
              <a:t>la grazia</a:t>
            </a:r>
            <a:r>
              <a:rPr lang="it-IT" sz="2000" dirty="0" smtClean="0"/>
              <a:t>] [7]Io vi prenderò come mio popolo e diventerò il vostro Dio [</a:t>
            </a:r>
            <a:r>
              <a:rPr lang="it-IT" sz="2000" i="1" dirty="0" smtClean="0"/>
              <a:t>il comandamento</a:t>
            </a:r>
            <a:r>
              <a:rPr lang="it-IT" sz="2000" dirty="0" smtClean="0"/>
              <a:t>]. Voi saprete che io sono il Signore, il vostro Dio, che vi sottrarrà ai gravami degli Egiziani. [8]Vi farò entrare nel paese che ho giurato a mano alzata di dare ad Abramo, a Isacco e a Giacobbe, e ve lo darò in possesso: io sono il Signore!». </a:t>
            </a:r>
            <a:r>
              <a:rPr lang="it-IT" sz="2000" dirty="0" err="1" smtClean="0"/>
              <a:t>Es</a:t>
            </a:r>
            <a:r>
              <a:rPr lang="it-IT" sz="2000" dirty="0" smtClean="0"/>
              <a:t> 6,2-8</a:t>
            </a:r>
          </a:p>
          <a:p>
            <a:endParaRPr lang="it-IT" sz="2000"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olo 3"/>
          <p:cNvSpPr>
            <a:spLocks noGrp="1"/>
          </p:cNvSpPr>
          <p:nvPr>
            <p:ph type="title"/>
          </p:nvPr>
        </p:nvSpPr>
        <p:spPr>
          <a:xfrm>
            <a:off x="467544" y="260648"/>
            <a:ext cx="8229600" cy="504056"/>
          </a:xfrm>
        </p:spPr>
        <p:txBody>
          <a:bodyPr>
            <a:normAutofit fontScale="90000"/>
          </a:bodyPr>
          <a:lstStyle/>
          <a:p>
            <a:r>
              <a:rPr lang="it-IT" dirty="0" smtClean="0"/>
              <a:t>Il Decalogo</a:t>
            </a:r>
            <a:endParaRPr lang="it-IT" dirty="0"/>
          </a:p>
        </p:txBody>
      </p:sp>
      <p:sp>
        <p:nvSpPr>
          <p:cNvPr id="5" name="Segnaposto testo 4"/>
          <p:cNvSpPr>
            <a:spLocks noGrp="1"/>
          </p:cNvSpPr>
          <p:nvPr>
            <p:ph type="body" sz="quarter" idx="1"/>
          </p:nvPr>
        </p:nvSpPr>
        <p:spPr>
          <a:xfrm>
            <a:off x="539552" y="836712"/>
            <a:ext cx="1800200" cy="495746"/>
          </a:xfrm>
        </p:spPr>
        <p:txBody>
          <a:bodyPr>
            <a:normAutofit/>
          </a:bodyPr>
          <a:lstStyle/>
          <a:p>
            <a:r>
              <a:rPr lang="it-IT" sz="2000" dirty="0" err="1" smtClean="0"/>
              <a:t>Es</a:t>
            </a:r>
            <a:r>
              <a:rPr lang="it-IT" sz="2000" dirty="0" smtClean="0"/>
              <a:t> 20, 1-17</a:t>
            </a:r>
            <a:endParaRPr lang="it-IT" sz="2000" dirty="0"/>
          </a:p>
        </p:txBody>
      </p:sp>
      <p:sp>
        <p:nvSpPr>
          <p:cNvPr id="7" name="Segnaposto testo 6"/>
          <p:cNvSpPr>
            <a:spLocks noGrp="1"/>
          </p:cNvSpPr>
          <p:nvPr>
            <p:ph type="body" sz="quarter" idx="3"/>
          </p:nvPr>
        </p:nvSpPr>
        <p:spPr>
          <a:xfrm>
            <a:off x="5004048" y="836712"/>
            <a:ext cx="1655167" cy="546075"/>
          </a:xfrm>
        </p:spPr>
        <p:txBody>
          <a:bodyPr>
            <a:normAutofit/>
          </a:bodyPr>
          <a:lstStyle/>
          <a:p>
            <a:r>
              <a:rPr lang="it-IT" sz="2000" dirty="0" err="1" smtClean="0"/>
              <a:t>Dt</a:t>
            </a:r>
            <a:r>
              <a:rPr lang="it-IT" sz="2000" dirty="0" smtClean="0"/>
              <a:t> 5, 6-22</a:t>
            </a:r>
            <a:endParaRPr lang="it-IT" sz="2000" dirty="0"/>
          </a:p>
        </p:txBody>
      </p:sp>
      <p:sp>
        <p:nvSpPr>
          <p:cNvPr id="10" name="CasellaDiTesto 9"/>
          <p:cNvSpPr txBox="1"/>
          <p:nvPr/>
        </p:nvSpPr>
        <p:spPr>
          <a:xfrm>
            <a:off x="251520" y="1556792"/>
            <a:ext cx="4104456" cy="5032147"/>
          </a:xfrm>
          <a:prstGeom prst="rect">
            <a:avLst/>
          </a:prstGeom>
          <a:noFill/>
        </p:spPr>
        <p:txBody>
          <a:bodyPr wrap="square" rtlCol="0">
            <a:spAutoFit/>
          </a:bodyPr>
          <a:lstStyle/>
          <a:p>
            <a:r>
              <a:rPr lang="it-IT" sz="1000" baseline="30000" dirty="0" smtClean="0"/>
              <a:t>1</a:t>
            </a:r>
            <a:r>
              <a:rPr lang="it-IT" sz="1000" dirty="0" smtClean="0"/>
              <a:t>Dio allora pronunciò tutte queste parole:</a:t>
            </a:r>
          </a:p>
          <a:p>
            <a:r>
              <a:rPr lang="it-IT" sz="1000" baseline="30000" dirty="0" smtClean="0"/>
              <a:t>2</a:t>
            </a:r>
            <a:r>
              <a:rPr lang="it-IT" sz="1000" dirty="0" smtClean="0"/>
              <a:t>«Io sono il Signore, tuo Dio, che ti ho fatto uscire dal paese d'Egitto, dalla condizione di schiavitù: </a:t>
            </a:r>
            <a:r>
              <a:rPr lang="it-IT" sz="1000" baseline="30000" dirty="0" smtClean="0"/>
              <a:t>3</a:t>
            </a:r>
            <a:r>
              <a:rPr lang="it-IT" sz="1000" dirty="0" smtClean="0"/>
              <a:t>non avrai altri dei di fronte a me. </a:t>
            </a:r>
            <a:r>
              <a:rPr lang="it-IT" sz="1000" baseline="30000" dirty="0" smtClean="0"/>
              <a:t>4</a:t>
            </a:r>
            <a:r>
              <a:rPr lang="it-IT" sz="1000" dirty="0" smtClean="0"/>
              <a:t>Non ti farai idolo né immagine alcuna di ciò che è lassù nel cielo né di ciò che è quaggiù sulla terra, né di ciò che è nelle acque sotto la terra. </a:t>
            </a:r>
            <a:r>
              <a:rPr lang="it-IT" sz="1000" baseline="30000" dirty="0" smtClean="0"/>
              <a:t>5</a:t>
            </a:r>
            <a:r>
              <a:rPr lang="it-IT" sz="1000" dirty="0" smtClean="0"/>
              <a:t>Non ti prostrerai davanti a loro e non li servirai. Perché io, il Signore, sono il tuo Dio, un Dio geloso, che punisce la colpa dei padri nei figli fino alla terza e alla quarta generazione, per coloro che mi odiano, </a:t>
            </a:r>
            <a:r>
              <a:rPr lang="it-IT" sz="1000" baseline="30000" dirty="0" smtClean="0"/>
              <a:t>6</a:t>
            </a:r>
            <a:r>
              <a:rPr lang="it-IT" sz="1000" dirty="0" smtClean="0"/>
              <a:t>ma che dimostra il suo favore fino a mille generazioni, per quelli che mi amano e osservano i miei comandi.</a:t>
            </a:r>
          </a:p>
          <a:p>
            <a:r>
              <a:rPr lang="it-IT" sz="1000" baseline="30000" dirty="0" smtClean="0"/>
              <a:t>7</a:t>
            </a:r>
            <a:r>
              <a:rPr lang="it-IT" sz="1000" dirty="0" smtClean="0"/>
              <a:t>Non pronuncerai invano il nome del Signore, tuo Dio, perché il Signore non lascerà impunito chi pronuncia il suo nome invano.</a:t>
            </a:r>
          </a:p>
          <a:p>
            <a:r>
              <a:rPr lang="it-IT" sz="1000" baseline="30000" dirty="0" smtClean="0"/>
              <a:t>8</a:t>
            </a:r>
            <a:r>
              <a:rPr lang="it-IT" sz="1000" dirty="0" smtClean="0"/>
              <a:t>Ricordati del giorno di sabato per santificarlo: </a:t>
            </a:r>
            <a:r>
              <a:rPr lang="it-IT" sz="1000" baseline="30000" dirty="0" smtClean="0"/>
              <a:t>9</a:t>
            </a:r>
            <a:r>
              <a:rPr lang="it-IT" sz="1000" dirty="0" smtClean="0"/>
              <a:t>sei giorni faticherai e farai ogni tuo lavoro; </a:t>
            </a:r>
            <a:r>
              <a:rPr lang="it-IT" sz="1000" baseline="30000" dirty="0" smtClean="0"/>
              <a:t>10</a:t>
            </a:r>
            <a:r>
              <a:rPr lang="it-IT" sz="1000" dirty="0" smtClean="0"/>
              <a:t>ma il set­timo giorno è il sabato in onore del Signore, tuo Dio: tu non farai alcun lavoro, né tu, né tuo figlio, né tua figlia, né il tuo schiavo, né la tua schiava, né il tuo bestiame, né il forestiero che dimora presso di te. </a:t>
            </a:r>
            <a:r>
              <a:rPr lang="it-IT" sz="1000" baseline="30000" dirty="0" smtClean="0"/>
              <a:t>11</a:t>
            </a:r>
            <a:r>
              <a:rPr lang="it-IT" sz="1000" dirty="0" smtClean="0"/>
              <a:t>Perché in sei giorni il Signore ha fatto il cielo e la terra e il mare e quanto è in essi, ma si è riposato il giorno settimo. Perciò il Signore ha benedetto il giorno di sabato e lo ha dichiarato sacro.</a:t>
            </a:r>
          </a:p>
          <a:p>
            <a:r>
              <a:rPr lang="it-IT" sz="1000" baseline="30000" dirty="0" smtClean="0"/>
              <a:t>12</a:t>
            </a:r>
            <a:r>
              <a:rPr lang="it-IT" sz="1000" dirty="0" smtClean="0"/>
              <a:t>Onora tuo padre e tua madre, perché si prolunghino i tuoi giorni nel paese che ti da il Signore, tuo Dio.</a:t>
            </a:r>
          </a:p>
          <a:p>
            <a:r>
              <a:rPr lang="it-IT" sz="1000" baseline="30000" dirty="0" smtClean="0"/>
              <a:t>13</a:t>
            </a:r>
            <a:r>
              <a:rPr lang="it-IT" sz="1000" dirty="0" smtClean="0"/>
              <a:t>Non uccidere.</a:t>
            </a:r>
          </a:p>
          <a:p>
            <a:r>
              <a:rPr lang="it-IT" sz="1000" baseline="30000" dirty="0" smtClean="0"/>
              <a:t>14</a:t>
            </a:r>
            <a:r>
              <a:rPr lang="it-IT" sz="1000" dirty="0" smtClean="0"/>
              <a:t>Non commettere adulterio.</a:t>
            </a:r>
          </a:p>
          <a:p>
            <a:r>
              <a:rPr lang="it-IT" sz="1000" baseline="30000" dirty="0" smtClean="0"/>
              <a:t>15</a:t>
            </a:r>
            <a:r>
              <a:rPr lang="it-IT" sz="1000" dirty="0" smtClean="0"/>
              <a:t>Non rubare.</a:t>
            </a:r>
          </a:p>
          <a:p>
            <a:r>
              <a:rPr lang="it-IT" sz="1000" baseline="30000" dirty="0" smtClean="0"/>
              <a:t>16</a:t>
            </a:r>
            <a:r>
              <a:rPr lang="it-IT" sz="1000" dirty="0" smtClean="0"/>
              <a:t>Non pronunciare falsa testimonianza contro il tuo prossimo.</a:t>
            </a:r>
          </a:p>
          <a:p>
            <a:r>
              <a:rPr lang="it-IT" sz="1000" baseline="30000" dirty="0" smtClean="0"/>
              <a:t>17</a:t>
            </a:r>
            <a:r>
              <a:rPr lang="it-IT" sz="1000" dirty="0" smtClean="0"/>
              <a:t>Non desiderare la casa del tuo prossimo.</a:t>
            </a:r>
          </a:p>
          <a:p>
            <a:r>
              <a:rPr lang="it-IT" sz="1000" dirty="0" smtClean="0"/>
              <a:t>Non desiderare la moglie del tuo prossimo, né il suo schiavo, né la sua schiava, né il suo bue, né il suo asino, né alcuna cosa che appartenga al tuo prossimo».</a:t>
            </a:r>
          </a:p>
          <a:p>
            <a:endParaRPr lang="it-IT" sz="1100" dirty="0"/>
          </a:p>
        </p:txBody>
      </p:sp>
      <p:sp>
        <p:nvSpPr>
          <p:cNvPr id="3073" name="Rectangle 1"/>
          <p:cNvSpPr>
            <a:spLocks noChangeArrowheads="1"/>
          </p:cNvSpPr>
          <p:nvPr/>
        </p:nvSpPr>
        <p:spPr bwMode="auto">
          <a:xfrm>
            <a:off x="4427984" y="1484784"/>
            <a:ext cx="4212976" cy="493981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34975" algn="just" defTabSz="914400" rtl="0" eaLnBrk="1" fontAlgn="base" latinLnBrk="0" hangingPunct="1">
              <a:lnSpc>
                <a:spcPct val="100000"/>
              </a:lnSpc>
              <a:spcBef>
                <a:spcPct val="0"/>
              </a:spcBef>
              <a:spcAft>
                <a:spcPct val="0"/>
              </a:spcAft>
              <a:buClrTx/>
              <a:buSzTx/>
              <a:buFontTx/>
              <a:buNone/>
              <a:tabLst/>
            </a:pPr>
            <a:r>
              <a:rPr kumimoji="0" lang="it-IT" sz="900" b="0" i="0" u="none" strike="noStrike" cap="none" normalizeH="0" baseline="0" dirty="0" smtClean="0">
                <a:ln>
                  <a:noFill/>
                </a:ln>
                <a:solidFill>
                  <a:schemeClr val="tx1"/>
                </a:solidFill>
                <a:effectLst/>
                <a:latin typeface="Tahoma" pitchFamily="34" charset="0"/>
                <a:ea typeface="Batang" pitchFamily="18" charset="-127"/>
                <a:cs typeface="Tahoma" pitchFamily="34" charset="0"/>
              </a:rPr>
              <a:t>[6]Io sono il Signore, tuo Dio, che ti ho fatto uscire dal paese di Egitto, dalla condizione servile. [7]Non avere altri dei di fronte a me. [8]Non ti farai idolo né immagine alcuna di ciò che è lassù in cielo, né di ciò che è quaggiù sulla terra, né di ciò che è nelle acque sotto la terra. [9]Non ti prostrerai davanti a quelle cose e non le servirai. Perché io il Signore tuo Dio sono un Dio geloso, che punisce la colpa dei padri nei figli fino alla terza e alla quarta generazione per quanti mi odiano, [10]ma usa misericordia fino a mille generazioni verso coloro che mi amano e osservano i miei comandamenti.</a:t>
            </a:r>
            <a:endParaRPr kumimoji="0" lang="it-IT" sz="900" b="0" i="0" u="none" strike="noStrike" cap="none" normalizeH="0" baseline="0" dirty="0" smtClean="0">
              <a:ln>
                <a:noFill/>
              </a:ln>
              <a:solidFill>
                <a:schemeClr val="tx1"/>
              </a:solidFill>
              <a:effectLst/>
              <a:latin typeface="Arial" pitchFamily="34" charset="0"/>
              <a:cs typeface="Arial" pitchFamily="34" charset="0"/>
            </a:endParaRPr>
          </a:p>
          <a:p>
            <a:pPr marL="0" marR="0" lvl="0" indent="434975" algn="just" defTabSz="914400" rtl="0" eaLnBrk="0" fontAlgn="base" latinLnBrk="0" hangingPunct="0">
              <a:lnSpc>
                <a:spcPct val="100000"/>
              </a:lnSpc>
              <a:spcBef>
                <a:spcPct val="0"/>
              </a:spcBef>
              <a:spcAft>
                <a:spcPct val="0"/>
              </a:spcAft>
              <a:buClrTx/>
              <a:buSzTx/>
              <a:buFontTx/>
              <a:buNone/>
              <a:tabLst/>
            </a:pPr>
            <a:r>
              <a:rPr kumimoji="0" lang="it-IT" sz="900" b="0" i="0" u="none" strike="noStrike" cap="none" normalizeH="0" baseline="0" dirty="0" smtClean="0">
                <a:ln>
                  <a:noFill/>
                </a:ln>
                <a:solidFill>
                  <a:schemeClr val="tx1"/>
                </a:solidFill>
                <a:effectLst/>
                <a:latin typeface="Tahoma" pitchFamily="34" charset="0"/>
                <a:ea typeface="Batang" pitchFamily="18" charset="-127"/>
                <a:cs typeface="Tahoma" pitchFamily="34" charset="0"/>
              </a:rPr>
              <a:t>	[11]Non pronunciare invano il nome del Signore tuo Dio perché il Signore non ritiene innocente chi pronuncia il suo nome invano.</a:t>
            </a:r>
            <a:endParaRPr kumimoji="0" lang="it-IT" sz="900" b="0" i="0" u="none" strike="noStrike" cap="none" normalizeH="0" baseline="0" dirty="0" smtClean="0">
              <a:ln>
                <a:noFill/>
              </a:ln>
              <a:solidFill>
                <a:schemeClr val="tx1"/>
              </a:solidFill>
              <a:effectLst/>
              <a:latin typeface="Arial" pitchFamily="34" charset="0"/>
              <a:cs typeface="Arial" pitchFamily="34" charset="0"/>
            </a:endParaRPr>
          </a:p>
          <a:p>
            <a:pPr marL="0" marR="0" lvl="0" indent="434975" algn="just" defTabSz="914400" rtl="0" eaLnBrk="0" fontAlgn="base" latinLnBrk="0" hangingPunct="0">
              <a:lnSpc>
                <a:spcPct val="100000"/>
              </a:lnSpc>
              <a:spcBef>
                <a:spcPct val="0"/>
              </a:spcBef>
              <a:spcAft>
                <a:spcPct val="0"/>
              </a:spcAft>
              <a:buClrTx/>
              <a:buSzTx/>
              <a:buFontTx/>
              <a:buNone/>
              <a:tabLst/>
            </a:pPr>
            <a:r>
              <a:rPr kumimoji="0" lang="it-IT" sz="900" b="0" i="0" u="none" strike="noStrike" cap="none" normalizeH="0" baseline="0" dirty="0" smtClean="0">
                <a:ln>
                  <a:noFill/>
                </a:ln>
                <a:solidFill>
                  <a:schemeClr val="tx1"/>
                </a:solidFill>
                <a:effectLst/>
                <a:latin typeface="Tahoma" pitchFamily="34" charset="0"/>
                <a:ea typeface="Batang" pitchFamily="18" charset="-127"/>
                <a:cs typeface="Tahoma" pitchFamily="34" charset="0"/>
              </a:rPr>
              <a:t>	[12]Osserva il giorno di sabato per santificarlo, come il Signore Dio tuo ti ha comandato. [13]Sei giorni faticherai e farai ogni lavoro, [14]ma il settimo giorno è il sabato per il Signore tuo Dio: non fare lavoro alcuno né tu, né tuo figlio, né tua figlia, né il tuo schiavo, né la tua schiava, né il tuo bue, né il tuo asino, né alcuna delle tue bestie, né il forestiero, che sta entro le tue porte, perché il tuo schiavo e la tua schiava si riposino come te. [15]Ricordati che sei stato schiavo nel paese d'Egitto e che il Signore tuo Dio ti ha fatto uscire di là con mano potente e braccio teso; perciò il Signore tuo Dio ti ordina di osservare il giorno di sabato.</a:t>
            </a:r>
            <a:endParaRPr kumimoji="0" lang="it-IT" sz="900" b="0" i="0" u="none" strike="noStrike" cap="none" normalizeH="0" baseline="0" dirty="0" smtClean="0">
              <a:ln>
                <a:noFill/>
              </a:ln>
              <a:solidFill>
                <a:schemeClr val="tx1"/>
              </a:solidFill>
              <a:effectLst/>
              <a:latin typeface="Arial" pitchFamily="34" charset="0"/>
              <a:cs typeface="Arial" pitchFamily="34" charset="0"/>
            </a:endParaRPr>
          </a:p>
          <a:p>
            <a:pPr marL="0" marR="0" lvl="0" indent="434975" algn="just" defTabSz="914400" rtl="0" eaLnBrk="0" fontAlgn="base" latinLnBrk="0" hangingPunct="0">
              <a:lnSpc>
                <a:spcPct val="100000"/>
              </a:lnSpc>
              <a:spcBef>
                <a:spcPct val="0"/>
              </a:spcBef>
              <a:spcAft>
                <a:spcPct val="0"/>
              </a:spcAft>
              <a:buClrTx/>
              <a:buSzTx/>
              <a:buFontTx/>
              <a:buNone/>
              <a:tabLst/>
            </a:pPr>
            <a:r>
              <a:rPr kumimoji="0" lang="it-IT" sz="900" b="0" i="0" u="none" strike="noStrike" cap="none" normalizeH="0" baseline="0" dirty="0" smtClean="0">
                <a:ln>
                  <a:noFill/>
                </a:ln>
                <a:solidFill>
                  <a:schemeClr val="tx1"/>
                </a:solidFill>
                <a:effectLst/>
                <a:latin typeface="Tahoma" pitchFamily="34" charset="0"/>
                <a:ea typeface="Batang" pitchFamily="18" charset="-127"/>
                <a:cs typeface="Tahoma" pitchFamily="34" charset="0"/>
              </a:rPr>
              <a:t>	[16]Onora tuo padre e tua madre, come il Signore Dio tuo ti ha comandato, perché la tua vita sia lunga e tu sii felice nel paese che il Signore tuo Dio ti </a:t>
            </a:r>
            <a:r>
              <a:rPr kumimoji="0" lang="it-IT" sz="900" b="0" i="0" u="none" strike="noStrike" cap="none" normalizeH="0" baseline="0" dirty="0" err="1" smtClean="0">
                <a:ln>
                  <a:noFill/>
                </a:ln>
                <a:solidFill>
                  <a:schemeClr val="tx1"/>
                </a:solidFill>
                <a:effectLst/>
                <a:latin typeface="Tahoma" pitchFamily="34" charset="0"/>
                <a:ea typeface="Batang" pitchFamily="18" charset="-127"/>
                <a:cs typeface="Tahoma" pitchFamily="34" charset="0"/>
              </a:rPr>
              <a:t>dá</a:t>
            </a:r>
            <a:r>
              <a:rPr kumimoji="0" lang="it-IT" sz="900" b="0" i="0" u="none" strike="noStrike" cap="none" normalizeH="0" baseline="0" dirty="0" smtClean="0">
                <a:ln>
                  <a:noFill/>
                </a:ln>
                <a:solidFill>
                  <a:schemeClr val="tx1"/>
                </a:solidFill>
                <a:effectLst/>
                <a:latin typeface="Tahoma" pitchFamily="34" charset="0"/>
                <a:ea typeface="Batang" pitchFamily="18" charset="-127"/>
                <a:cs typeface="Tahoma" pitchFamily="34" charset="0"/>
              </a:rPr>
              <a:t>.</a:t>
            </a:r>
            <a:endParaRPr kumimoji="0" lang="it-IT" sz="900" b="0" i="0" u="none" strike="noStrike" cap="none" normalizeH="0" baseline="0" dirty="0" smtClean="0">
              <a:ln>
                <a:noFill/>
              </a:ln>
              <a:solidFill>
                <a:schemeClr val="tx1"/>
              </a:solidFill>
              <a:effectLst/>
              <a:latin typeface="Arial" pitchFamily="34" charset="0"/>
              <a:cs typeface="Arial" pitchFamily="34" charset="0"/>
            </a:endParaRPr>
          </a:p>
          <a:p>
            <a:pPr marL="0" marR="0" lvl="0" indent="434975" algn="just" defTabSz="914400" rtl="0" eaLnBrk="0" fontAlgn="base" latinLnBrk="0" hangingPunct="0">
              <a:lnSpc>
                <a:spcPct val="100000"/>
              </a:lnSpc>
              <a:spcBef>
                <a:spcPct val="0"/>
              </a:spcBef>
              <a:spcAft>
                <a:spcPct val="0"/>
              </a:spcAft>
              <a:buClrTx/>
              <a:buSzTx/>
              <a:buFontTx/>
              <a:buNone/>
              <a:tabLst/>
            </a:pPr>
            <a:r>
              <a:rPr kumimoji="0" lang="it-IT" sz="900" b="0" i="0" u="none" strike="noStrike" cap="none" normalizeH="0" baseline="0" dirty="0" smtClean="0">
                <a:ln>
                  <a:noFill/>
                </a:ln>
                <a:solidFill>
                  <a:schemeClr val="tx1"/>
                </a:solidFill>
                <a:effectLst/>
                <a:latin typeface="Tahoma" pitchFamily="34" charset="0"/>
                <a:ea typeface="Batang" pitchFamily="18" charset="-127"/>
                <a:cs typeface="Tahoma" pitchFamily="34" charset="0"/>
              </a:rPr>
              <a:t>	[17]Non uccidere.</a:t>
            </a:r>
            <a:endParaRPr kumimoji="0" lang="it-IT" sz="900" b="0" i="0" u="none" strike="noStrike" cap="none" normalizeH="0" baseline="0" dirty="0" smtClean="0">
              <a:ln>
                <a:noFill/>
              </a:ln>
              <a:solidFill>
                <a:schemeClr val="tx1"/>
              </a:solidFill>
              <a:effectLst/>
              <a:latin typeface="Arial" pitchFamily="34" charset="0"/>
              <a:cs typeface="Arial" pitchFamily="34" charset="0"/>
            </a:endParaRPr>
          </a:p>
          <a:p>
            <a:pPr marL="0" marR="0" lvl="0" indent="434975" algn="just" defTabSz="914400" rtl="0" eaLnBrk="0" fontAlgn="base" latinLnBrk="0" hangingPunct="0">
              <a:lnSpc>
                <a:spcPct val="100000"/>
              </a:lnSpc>
              <a:spcBef>
                <a:spcPct val="0"/>
              </a:spcBef>
              <a:spcAft>
                <a:spcPct val="0"/>
              </a:spcAft>
              <a:buClrTx/>
              <a:buSzTx/>
              <a:buFontTx/>
              <a:buNone/>
              <a:tabLst/>
            </a:pPr>
            <a:r>
              <a:rPr kumimoji="0" lang="it-IT" sz="900" b="0" i="0" u="none" strike="noStrike" cap="none" normalizeH="0" baseline="0" dirty="0" smtClean="0">
                <a:ln>
                  <a:noFill/>
                </a:ln>
                <a:solidFill>
                  <a:schemeClr val="tx1"/>
                </a:solidFill>
                <a:effectLst/>
                <a:latin typeface="Tahoma" pitchFamily="34" charset="0"/>
                <a:ea typeface="Batang" pitchFamily="18" charset="-127"/>
                <a:cs typeface="Tahoma" pitchFamily="34" charset="0"/>
              </a:rPr>
              <a:t>	[18]Non commettere adulterio.</a:t>
            </a:r>
            <a:endParaRPr kumimoji="0" lang="it-IT" sz="900" b="0" i="0" u="none" strike="noStrike" cap="none" normalizeH="0" baseline="0" dirty="0" smtClean="0">
              <a:ln>
                <a:noFill/>
              </a:ln>
              <a:solidFill>
                <a:schemeClr val="tx1"/>
              </a:solidFill>
              <a:effectLst/>
              <a:latin typeface="Arial" pitchFamily="34" charset="0"/>
              <a:cs typeface="Arial" pitchFamily="34" charset="0"/>
            </a:endParaRPr>
          </a:p>
          <a:p>
            <a:pPr marL="0" marR="0" lvl="0" indent="434975" algn="just" defTabSz="914400" rtl="0" eaLnBrk="0" fontAlgn="base" latinLnBrk="0" hangingPunct="0">
              <a:lnSpc>
                <a:spcPct val="100000"/>
              </a:lnSpc>
              <a:spcBef>
                <a:spcPct val="0"/>
              </a:spcBef>
              <a:spcAft>
                <a:spcPct val="0"/>
              </a:spcAft>
              <a:buClrTx/>
              <a:buSzTx/>
              <a:buFontTx/>
              <a:buNone/>
              <a:tabLst/>
            </a:pPr>
            <a:r>
              <a:rPr kumimoji="0" lang="it-IT" sz="900" b="0" i="0" u="none" strike="noStrike" cap="none" normalizeH="0" baseline="0" dirty="0" smtClean="0">
                <a:ln>
                  <a:noFill/>
                </a:ln>
                <a:solidFill>
                  <a:schemeClr val="tx1"/>
                </a:solidFill>
                <a:effectLst/>
                <a:latin typeface="Tahoma" pitchFamily="34" charset="0"/>
                <a:ea typeface="Batang" pitchFamily="18" charset="-127"/>
                <a:cs typeface="Tahoma" pitchFamily="34" charset="0"/>
              </a:rPr>
              <a:t>	[19]Non rubare.</a:t>
            </a:r>
            <a:endParaRPr kumimoji="0" lang="it-IT" sz="900" b="0" i="0" u="none" strike="noStrike" cap="none" normalizeH="0" baseline="0" dirty="0" smtClean="0">
              <a:ln>
                <a:noFill/>
              </a:ln>
              <a:solidFill>
                <a:schemeClr val="tx1"/>
              </a:solidFill>
              <a:effectLst/>
              <a:latin typeface="Arial" pitchFamily="34" charset="0"/>
              <a:cs typeface="Arial" pitchFamily="34" charset="0"/>
            </a:endParaRPr>
          </a:p>
          <a:p>
            <a:pPr marL="0" marR="0" lvl="0" indent="434975" algn="just" defTabSz="914400" rtl="0" eaLnBrk="0" fontAlgn="base" latinLnBrk="0" hangingPunct="0">
              <a:lnSpc>
                <a:spcPct val="100000"/>
              </a:lnSpc>
              <a:spcBef>
                <a:spcPct val="0"/>
              </a:spcBef>
              <a:spcAft>
                <a:spcPct val="0"/>
              </a:spcAft>
              <a:buClrTx/>
              <a:buSzTx/>
              <a:buFontTx/>
              <a:buNone/>
              <a:tabLst/>
            </a:pPr>
            <a:r>
              <a:rPr kumimoji="0" lang="it-IT" sz="900" b="0" i="0" u="none" strike="noStrike" cap="none" normalizeH="0" baseline="0" dirty="0" smtClean="0">
                <a:ln>
                  <a:noFill/>
                </a:ln>
                <a:solidFill>
                  <a:schemeClr val="tx1"/>
                </a:solidFill>
                <a:effectLst/>
                <a:latin typeface="Tahoma" pitchFamily="34" charset="0"/>
                <a:ea typeface="Batang" pitchFamily="18" charset="-127"/>
                <a:cs typeface="Tahoma" pitchFamily="34" charset="0"/>
              </a:rPr>
              <a:t>	[20]Non pronunciare falsa testimonianza contro il tuo prossimo.</a:t>
            </a:r>
            <a:endParaRPr kumimoji="0" lang="it-IT" sz="900" b="0" i="0" u="none" strike="noStrike" cap="none" normalizeH="0" baseline="0" dirty="0" smtClean="0">
              <a:ln>
                <a:noFill/>
              </a:ln>
              <a:solidFill>
                <a:schemeClr val="tx1"/>
              </a:solidFill>
              <a:effectLst/>
              <a:latin typeface="Arial" pitchFamily="34" charset="0"/>
              <a:cs typeface="Arial" pitchFamily="34" charset="0"/>
            </a:endParaRPr>
          </a:p>
          <a:p>
            <a:pPr marL="0" marR="0" lvl="0" indent="434975" algn="just" defTabSz="914400" rtl="0" eaLnBrk="0" fontAlgn="base" latinLnBrk="0" hangingPunct="0">
              <a:lnSpc>
                <a:spcPct val="100000"/>
              </a:lnSpc>
              <a:spcBef>
                <a:spcPct val="0"/>
              </a:spcBef>
              <a:spcAft>
                <a:spcPct val="0"/>
              </a:spcAft>
              <a:buClrTx/>
              <a:buSzTx/>
              <a:buFontTx/>
              <a:buNone/>
              <a:tabLst/>
            </a:pPr>
            <a:r>
              <a:rPr kumimoji="0" lang="it-IT" sz="900" b="0" i="0" u="none" strike="noStrike" cap="none" normalizeH="0" baseline="0" dirty="0" smtClean="0">
                <a:ln>
                  <a:noFill/>
                </a:ln>
                <a:solidFill>
                  <a:schemeClr val="tx1"/>
                </a:solidFill>
                <a:effectLst/>
                <a:latin typeface="Tahoma" pitchFamily="34" charset="0"/>
                <a:ea typeface="Batang" pitchFamily="18" charset="-127"/>
                <a:cs typeface="Tahoma" pitchFamily="34" charset="0"/>
              </a:rPr>
              <a:t>	[21]Non desiderare la moglie del tuo prossimo. Non desiderare la casa del tuo prossimo, né il suo campo, né il suo schiavo, né la sua schiava, né il suo bue, né il suo asino, né alcuna delle cose che sono del tuo prossimo.</a:t>
            </a:r>
            <a:endParaRPr kumimoji="0" lang="it-IT" sz="900" b="0" i="0" u="none" strike="noStrike" cap="none" normalizeH="0" baseline="0" dirty="0" smtClean="0">
              <a:ln>
                <a:noFill/>
              </a:ln>
              <a:solidFill>
                <a:schemeClr val="tx1"/>
              </a:solidFill>
              <a:effectLst/>
              <a:latin typeface="Arial" pitchFamily="34" charset="0"/>
              <a:cs typeface="Arial" pitchFamily="34" charset="0"/>
            </a:endParaRPr>
          </a:p>
          <a:p>
            <a:pPr marL="0" marR="0" lvl="0" indent="434975" algn="just" defTabSz="914400" rtl="0" eaLnBrk="0" fontAlgn="base" latinLnBrk="0" hangingPunct="0">
              <a:lnSpc>
                <a:spcPct val="100000"/>
              </a:lnSpc>
              <a:spcBef>
                <a:spcPct val="0"/>
              </a:spcBef>
              <a:spcAft>
                <a:spcPct val="0"/>
              </a:spcAft>
              <a:buClrTx/>
              <a:buSzTx/>
              <a:buFontTx/>
              <a:buNone/>
              <a:tabLst/>
            </a:pPr>
            <a:r>
              <a:rPr kumimoji="0" lang="it-IT" sz="900" b="0" i="0" u="none" strike="noStrike" cap="none" normalizeH="0" baseline="0" dirty="0" smtClean="0">
                <a:ln>
                  <a:noFill/>
                </a:ln>
                <a:solidFill>
                  <a:schemeClr val="tx1"/>
                </a:solidFill>
                <a:effectLst/>
                <a:latin typeface="Tahoma" pitchFamily="34" charset="0"/>
                <a:ea typeface="Batang" pitchFamily="18" charset="-127"/>
                <a:cs typeface="Tahoma" pitchFamily="34" charset="0"/>
              </a:rPr>
              <a:t>	[22]Queste parole pronunciò il Signore, parlando a tutta la vostra assemblea, sul monte, dal fuoco, dalla nube e dall'oscurità, con voce poderosa, e non aggiunse altro. Le scrisse su due tavole di pietra e me le diede.</a:t>
            </a:r>
            <a:endParaRPr kumimoji="0" lang="it-IT" sz="9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a:bodyPr>
          <a:lstStyle/>
          <a:p>
            <a:r>
              <a:rPr lang="it-IT" dirty="0" smtClean="0"/>
              <a:t>I due decaloghi</a:t>
            </a:r>
            <a:endParaRPr lang="it-IT" dirty="0"/>
          </a:p>
        </p:txBody>
      </p:sp>
      <p:sp>
        <p:nvSpPr>
          <p:cNvPr id="5" name="Segnaposto testo 4"/>
          <p:cNvSpPr>
            <a:spLocks noGrp="1"/>
          </p:cNvSpPr>
          <p:nvPr>
            <p:ph type="body" sz="quarter" idx="1"/>
          </p:nvPr>
        </p:nvSpPr>
        <p:spPr>
          <a:xfrm>
            <a:off x="1691680" y="1988840"/>
            <a:ext cx="5184576" cy="3240360"/>
          </a:xfrm>
        </p:spPr>
        <p:txBody>
          <a:bodyPr>
            <a:normAutofit/>
          </a:bodyPr>
          <a:lstStyle/>
          <a:p>
            <a:r>
              <a:rPr lang="it-IT" dirty="0" smtClean="0"/>
              <a:t>Sono sostanzialmente identici anche se con alcune importanti divergenze, tra cui la motivazione dell’osservanza del sabato</a:t>
            </a:r>
            <a:endParaRPr lang="it-IT"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olo 6"/>
          <p:cNvSpPr>
            <a:spLocks noGrp="1"/>
          </p:cNvSpPr>
          <p:nvPr>
            <p:ph type="title"/>
          </p:nvPr>
        </p:nvSpPr>
        <p:spPr/>
        <p:txBody>
          <a:bodyPr/>
          <a:lstStyle/>
          <a:p>
            <a:endParaRPr lang="it-IT"/>
          </a:p>
        </p:txBody>
      </p:sp>
      <p:sp>
        <p:nvSpPr>
          <p:cNvPr id="8" name="Segnaposto contenuto 7"/>
          <p:cNvSpPr>
            <a:spLocks noGrp="1"/>
          </p:cNvSpPr>
          <p:nvPr>
            <p:ph sz="quarter" idx="1"/>
          </p:nvPr>
        </p:nvSpPr>
        <p:spPr/>
        <p:txBody>
          <a:bodyPr>
            <a:normAutofit fontScale="62500" lnSpcReduction="20000"/>
          </a:bodyPr>
          <a:lstStyle/>
          <a:p>
            <a:r>
              <a:rPr lang="it-IT" dirty="0" smtClean="0"/>
              <a:t>–</a:t>
            </a:r>
            <a:r>
              <a:rPr lang="it-IT" b="1" dirty="0" smtClean="0"/>
              <a:t>Le dieci parole.</a:t>
            </a:r>
            <a:r>
              <a:rPr lang="it-IT" dirty="0" smtClean="0"/>
              <a:t> Nel cuore delle dieci parole c’è la libertà. Già la prima sezione parla della libertà che Israele riconosce di aver ricevuto dal Signore, libertà che lo stesso Signore raccomanda di garantire, rifiutando ogni assoluto e ogni immagine fossilizzata che porterebbe, presto o tardi, alla schiavitù. In questo le dieci parole sbarrano la strada che portano in Egitto. Ma il centro e la fine del Decalogo hanno di mira anche la libertà che va celebrata facendosi liberatori a propria volta e che va garantita di fronte ai tranelli della cupidigia. Accanto a questi percetti, altre parole parlano di vita. Quella ricevuta dai genitori, quella che vorremmo vedere svilupparsi pienamente e a lungo nella felicità. Ma le parole della legge sono piene si saggezza. La vita di un essere umano vive in stretta relazione con quella degli altri e, senza alterità, cosa sarebbe la propria vita? Così, il voler-vivere che anima ognuno implica il rispetto radicale della vita dell’altro e delle sue possibilità di pienezze. Il Decalogo non indica nient’altro come cammino di vita, denunciando una via che porta anch’essa in Egitto. Uscendo dall’Egitto, cosa riceve Israele, se non la via e la libertà? Viene strappato dalla morte minacciata dal Faraone, strappato dalla schiavitù che lo privava di libertà e di riposo. La legge delle dieci parole non fa altro che aprire un cammino nel quale Israele potrà assumere liberamente questi doni ricevuti e sviluppare pienamente quello che è diventato,  accettando di attraversare il Mare dei Giunchi. Quelle che riceve nel cuore dell’alleanza sono in certo qual modo le istruzioni per l’uso del dono della libertà e della vita.</a:t>
            </a:r>
            <a:endParaRPr lang="it-IT"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magine 5" descr="Immagine1.jpg"/>
          <p:cNvPicPr>
            <a:picLocks noChangeAspect="1"/>
          </p:cNvPicPr>
          <p:nvPr/>
        </p:nvPicPr>
        <p:blipFill>
          <a:blip r:embed="rId2" cstate="print"/>
          <a:srcRect l="13205" t="17450" r="11790" b="5250"/>
          <a:stretch>
            <a:fillRect/>
          </a:stretch>
        </p:blipFill>
        <p:spPr>
          <a:xfrm>
            <a:off x="0" y="1556792"/>
            <a:ext cx="3816424" cy="5301208"/>
          </a:xfrm>
          <a:prstGeom prst="rect">
            <a:avLst/>
          </a:prstGeom>
        </p:spPr>
      </p:pic>
      <p:sp>
        <p:nvSpPr>
          <p:cNvPr id="4" name="CasellaDiTesto 3"/>
          <p:cNvSpPr txBox="1"/>
          <p:nvPr/>
        </p:nvSpPr>
        <p:spPr>
          <a:xfrm>
            <a:off x="323528" y="188640"/>
            <a:ext cx="8352928" cy="1384995"/>
          </a:xfrm>
          <a:prstGeom prst="rect">
            <a:avLst/>
          </a:prstGeom>
          <a:noFill/>
        </p:spPr>
        <p:txBody>
          <a:bodyPr wrap="square" rtlCol="0">
            <a:spAutoFit/>
          </a:bodyPr>
          <a:lstStyle/>
          <a:p>
            <a:pPr algn="ctr"/>
            <a:r>
              <a:rPr lang="it-IT" sz="3600" b="1" dirty="0" smtClean="0"/>
              <a:t>Si entra nelle ‘Dieci Parole’ dalla parte di </a:t>
            </a:r>
            <a:r>
              <a:rPr lang="it-IT" sz="4800" b="1" dirty="0" smtClean="0">
                <a:effectLst>
                  <a:outerShdw blurRad="38100" dist="38100" dir="2700000" algn="tl">
                    <a:srgbClr val="000000">
                      <a:alpha val="43137"/>
                    </a:srgbClr>
                  </a:outerShdw>
                </a:effectLst>
              </a:rPr>
              <a:t>Dio</a:t>
            </a:r>
            <a:r>
              <a:rPr lang="it-IT" sz="3600" b="1" dirty="0" smtClean="0"/>
              <a:t> e si esce dalla parte del </a:t>
            </a:r>
            <a:r>
              <a:rPr lang="it-IT" sz="4800" b="1" dirty="0" smtClean="0">
                <a:effectLst>
                  <a:outerShdw blurRad="38100" dist="38100" dir="2700000" algn="tl">
                    <a:srgbClr val="000000">
                      <a:alpha val="43137"/>
                    </a:srgbClr>
                  </a:outerShdw>
                </a:effectLst>
              </a:rPr>
              <a:t>prossimo</a:t>
            </a:r>
            <a:r>
              <a:rPr lang="it-IT" sz="3600" b="1" dirty="0" smtClean="0"/>
              <a:t>. </a:t>
            </a:r>
            <a:endParaRPr lang="it-IT" sz="3600" b="1" dirty="0"/>
          </a:p>
        </p:txBody>
      </p:sp>
      <p:pic>
        <p:nvPicPr>
          <p:cNvPr id="7" name="Immagine 6" descr="102.jpg"/>
          <p:cNvPicPr>
            <a:picLocks noChangeAspect="1"/>
          </p:cNvPicPr>
          <p:nvPr/>
        </p:nvPicPr>
        <p:blipFill>
          <a:blip r:embed="rId3" cstate="print"/>
          <a:stretch>
            <a:fillRect/>
          </a:stretch>
        </p:blipFill>
        <p:spPr>
          <a:xfrm>
            <a:off x="0" y="2118928"/>
            <a:ext cx="3275856" cy="4739072"/>
          </a:xfrm>
          <a:prstGeom prst="rect">
            <a:avLst/>
          </a:prstGeom>
        </p:spPr>
      </p:pic>
      <p:sp>
        <p:nvSpPr>
          <p:cNvPr id="5" name="CasellaDiTesto 4"/>
          <p:cNvSpPr txBox="1"/>
          <p:nvPr/>
        </p:nvSpPr>
        <p:spPr>
          <a:xfrm>
            <a:off x="2879304" y="1556792"/>
            <a:ext cx="6264696" cy="3108543"/>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it-IT" sz="2800" dirty="0" smtClean="0"/>
              <a:t>“Il primo è: Ascolta, Israele! Il Signore nostro Dio è l’unico Signore; amerai il Signore tuo </a:t>
            </a:r>
            <a:r>
              <a:rPr lang="it-IT" sz="2800" b="1" dirty="0" smtClean="0">
                <a:effectLst>
                  <a:outerShdw blurRad="38100" dist="38100" dir="2700000" algn="tl">
                    <a:srgbClr val="000000">
                      <a:alpha val="43137"/>
                    </a:srgbClr>
                  </a:outerShdw>
                </a:effectLst>
              </a:rPr>
              <a:t>Dio</a:t>
            </a:r>
            <a:r>
              <a:rPr lang="it-IT" sz="2800" dirty="0" smtClean="0">
                <a:effectLst>
                  <a:outerShdw blurRad="38100" dist="38100" dir="2700000" algn="tl">
                    <a:srgbClr val="000000">
                      <a:alpha val="43137"/>
                    </a:srgbClr>
                  </a:outerShdw>
                </a:effectLst>
              </a:rPr>
              <a:t> </a:t>
            </a:r>
            <a:r>
              <a:rPr lang="it-IT" sz="2800" dirty="0" smtClean="0"/>
              <a:t>con tutto il cuore e con tutta la tua anima, con tutta la mente e con tutta la tua forza. Il secondo è questo: Amerai il tuo </a:t>
            </a:r>
            <a:r>
              <a:rPr lang="it-IT" sz="2800" b="1" dirty="0" smtClean="0">
                <a:effectLst>
                  <a:outerShdw blurRad="38100" dist="38100" dir="2700000" algn="tl">
                    <a:srgbClr val="000000">
                      <a:alpha val="43137"/>
                    </a:srgbClr>
                  </a:outerShdw>
                </a:effectLst>
              </a:rPr>
              <a:t>prossimo</a:t>
            </a:r>
            <a:r>
              <a:rPr lang="it-IT" sz="2800" dirty="0" smtClean="0"/>
              <a:t> come te stesso” (Mc 12,29-31</a:t>
            </a:r>
            <a:r>
              <a:rPr lang="it-IT" dirty="0" smtClean="0"/>
              <a:t>)</a:t>
            </a:r>
            <a:endParaRPr lang="it-IT"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childTnLst>
                                </p:cTn>
                              </p:par>
                              <p:par>
                                <p:cTn id="8" presetID="10" presetClass="entr" presetSubtype="0" fill="hold"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fade">
                                      <p:cBhvr>
                                        <p:cTn id="10" dur="2000"/>
                                        <p:tgtEl>
                                          <p:spTgt spid="6"/>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fade">
                                      <p:cBhvr>
                                        <p:cTn id="15"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818" name="Picture 2" descr="http://3.bp.blogspot.com/-3Ho94gwf-zI/Tq-iLVeeTuI/AAAAAAAAAV4/ZpGjdoeaax0/s1600/comandamenti_tavola.jpg"/>
          <p:cNvPicPr>
            <a:picLocks noChangeAspect="1" noChangeArrowheads="1"/>
          </p:cNvPicPr>
          <p:nvPr/>
        </p:nvPicPr>
        <p:blipFill>
          <a:blip r:embed="rId2" cstate="print"/>
          <a:srcRect r="50264"/>
          <a:stretch>
            <a:fillRect/>
          </a:stretch>
        </p:blipFill>
        <p:spPr bwMode="auto">
          <a:xfrm>
            <a:off x="1115616" y="548680"/>
            <a:ext cx="1800200" cy="2981326"/>
          </a:xfrm>
          <a:prstGeom prst="rect">
            <a:avLst/>
          </a:prstGeom>
          <a:noFill/>
        </p:spPr>
      </p:pic>
      <p:pic>
        <p:nvPicPr>
          <p:cNvPr id="34820" name="Picture 4" descr="http://3.bp.blogspot.com/-3Ho94gwf-zI/Tq-iLVeeTuI/AAAAAAAAAV4/ZpGjdoeaax0/s1600/comandamenti_tavola.jpg"/>
          <p:cNvPicPr>
            <a:picLocks noChangeAspect="1" noChangeArrowheads="1"/>
          </p:cNvPicPr>
          <p:nvPr/>
        </p:nvPicPr>
        <p:blipFill>
          <a:blip r:embed="rId2" cstate="print"/>
          <a:srcRect l="49736"/>
          <a:stretch>
            <a:fillRect/>
          </a:stretch>
        </p:blipFill>
        <p:spPr bwMode="auto">
          <a:xfrm>
            <a:off x="6660232" y="620688"/>
            <a:ext cx="1819300" cy="2981326"/>
          </a:xfrm>
          <a:prstGeom prst="rect">
            <a:avLst/>
          </a:prstGeom>
          <a:noFill/>
        </p:spPr>
      </p:pic>
      <p:sp>
        <p:nvSpPr>
          <p:cNvPr id="6" name="CasellaDiTesto 5"/>
          <p:cNvSpPr txBox="1"/>
          <p:nvPr/>
        </p:nvSpPr>
        <p:spPr>
          <a:xfrm>
            <a:off x="827584" y="4005064"/>
            <a:ext cx="3168352" cy="1200329"/>
          </a:xfrm>
          <a:prstGeom prst="rect">
            <a:avLst/>
          </a:prstGeom>
          <a:noFill/>
        </p:spPr>
        <p:txBody>
          <a:bodyPr wrap="square" rtlCol="0">
            <a:spAutoFit/>
          </a:bodyPr>
          <a:lstStyle/>
          <a:p>
            <a:r>
              <a:rPr lang="it-IT" dirty="0" smtClean="0"/>
              <a:t>Imperativi religiosi</a:t>
            </a:r>
          </a:p>
          <a:p>
            <a:r>
              <a:rPr lang="it-IT" dirty="0" smtClean="0"/>
              <a:t>Aprono uno spazio sacro dentro il quale possiamo interpretare gli altri sette comandamenti</a:t>
            </a:r>
            <a:endParaRPr lang="it-IT" dirty="0"/>
          </a:p>
        </p:txBody>
      </p:sp>
      <p:sp>
        <p:nvSpPr>
          <p:cNvPr id="7" name="CasellaDiTesto 6"/>
          <p:cNvSpPr txBox="1"/>
          <p:nvPr/>
        </p:nvSpPr>
        <p:spPr>
          <a:xfrm>
            <a:off x="6012160" y="4077072"/>
            <a:ext cx="2592288" cy="369332"/>
          </a:xfrm>
          <a:prstGeom prst="rect">
            <a:avLst/>
          </a:prstGeom>
          <a:noFill/>
        </p:spPr>
        <p:txBody>
          <a:bodyPr wrap="square" rtlCol="0">
            <a:spAutoFit/>
          </a:bodyPr>
          <a:lstStyle/>
          <a:p>
            <a:r>
              <a:rPr lang="it-IT" dirty="0" smtClean="0"/>
              <a:t>Imperativi sociali</a:t>
            </a:r>
            <a:endParaRPr lang="it-IT" dirty="0"/>
          </a:p>
        </p:txBody>
      </p:sp>
      <p:sp>
        <p:nvSpPr>
          <p:cNvPr id="8" name="CasellaDiTesto 7"/>
          <p:cNvSpPr txBox="1"/>
          <p:nvPr/>
        </p:nvSpPr>
        <p:spPr>
          <a:xfrm>
            <a:off x="3419872" y="1556792"/>
            <a:ext cx="2808312" cy="369332"/>
          </a:xfrm>
          <a:prstGeom prst="rect">
            <a:avLst/>
          </a:prstGeom>
          <a:noFill/>
        </p:spPr>
        <p:txBody>
          <a:bodyPr wrap="square" rtlCol="0">
            <a:spAutoFit/>
          </a:bodyPr>
          <a:lstStyle/>
          <a:p>
            <a:r>
              <a:rPr lang="it-IT" dirty="0" smtClean="0"/>
              <a:t>Comandamento del Sabato</a:t>
            </a:r>
            <a:endParaRPr lang="it-IT"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endParaRPr lang="it-IT"/>
          </a:p>
        </p:txBody>
      </p:sp>
      <p:sp>
        <p:nvSpPr>
          <p:cNvPr id="3" name="Segnaposto contenuto 2"/>
          <p:cNvSpPr>
            <a:spLocks noGrp="1"/>
          </p:cNvSpPr>
          <p:nvPr>
            <p:ph sz="quarter" idx="1"/>
          </p:nvPr>
        </p:nvSpPr>
        <p:spPr/>
        <p:txBody>
          <a:bodyPr/>
          <a:lstStyle/>
          <a:p>
            <a:r>
              <a:rPr lang="it-IT" dirty="0" smtClean="0"/>
              <a:t>–</a:t>
            </a:r>
            <a:r>
              <a:rPr lang="it-IT" b="1" dirty="0" smtClean="0"/>
              <a:t>Le due Tavole. </a:t>
            </a:r>
            <a:r>
              <a:rPr lang="it-IT" dirty="0" smtClean="0"/>
              <a:t>I primi comandamenti sono fondamentalmente precetti cultuali, anche se hanno riflessi sociali (come è il caso della legge del riposo, del sabato). Essi vengono formulati in modo negativo perché proibiscono l’idolatria in senso ampio, e non comandano ancora esplicitamente l’amore per Dio, come farà arditamente Deuteronomio 6,4ss. </a:t>
            </a:r>
            <a:endParaRPr lang="it-IT" smtClean="0"/>
          </a:p>
          <a:p>
            <a:endParaRPr lang="it-IT"/>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ext Box 2"/>
          <p:cNvSpPr txBox="1">
            <a:spLocks noChangeArrowheads="1"/>
          </p:cNvSpPr>
          <p:nvPr/>
        </p:nvSpPr>
        <p:spPr bwMode="auto">
          <a:xfrm>
            <a:off x="468313" y="260648"/>
            <a:ext cx="8352159" cy="4401205"/>
          </a:xfrm>
          <a:prstGeom prst="rect">
            <a:avLst/>
          </a:prstGeom>
          <a:ln>
            <a:headEnd/>
            <a:tailEnd/>
          </a:ln>
        </p:spPr>
        <p:style>
          <a:lnRef idx="2">
            <a:schemeClr val="dk1"/>
          </a:lnRef>
          <a:fillRef idx="1">
            <a:schemeClr val="lt1"/>
          </a:fillRef>
          <a:effectRef idx="0">
            <a:schemeClr val="dk1"/>
          </a:effectRef>
          <a:fontRef idx="minor">
            <a:schemeClr val="dk1"/>
          </a:fontRef>
        </p:style>
        <p:txBody>
          <a:bodyPr wrap="square">
            <a:spAutoFit/>
          </a:bodyPr>
          <a:lstStyle/>
          <a:p>
            <a:pPr marL="342900" indent="-342900">
              <a:buFontTx/>
              <a:buAutoNum type="arabicPeriod"/>
              <a:defRPr/>
            </a:pPr>
            <a:r>
              <a:rPr lang="it-IT" sz="4000" dirty="0">
                <a:latin typeface="Comic Sans MS" pitchFamily="66" charset="0"/>
              </a:rPr>
              <a:t>‘Io sono il Signore, </a:t>
            </a:r>
            <a:r>
              <a:rPr lang="it-IT" sz="4000" b="1" i="1" dirty="0">
                <a:latin typeface="Comic Sans MS" pitchFamily="66" charset="0"/>
              </a:rPr>
              <a:t>tuo</a:t>
            </a:r>
            <a:r>
              <a:rPr lang="it-IT" sz="4000" dirty="0">
                <a:latin typeface="Comic Sans MS" pitchFamily="66" charset="0"/>
              </a:rPr>
              <a:t> Dio’</a:t>
            </a:r>
          </a:p>
          <a:p>
            <a:pPr marL="342900" indent="-342900">
              <a:defRPr/>
            </a:pPr>
            <a:endParaRPr lang="it-IT" sz="4000" dirty="0"/>
          </a:p>
          <a:p>
            <a:pPr marL="342900" indent="-342900" algn="ctr">
              <a:defRPr/>
            </a:pPr>
            <a:r>
              <a:rPr lang="it-IT" sz="4000" dirty="0"/>
              <a:t>Dio </a:t>
            </a:r>
            <a:r>
              <a:rPr lang="it-IT" sz="4000" dirty="0" smtClean="0"/>
              <a:t>si presenta come colui che ha agito nella storia. Dio si rivolge all’uomo, come popolo, ma anche nella sua singolarità.</a:t>
            </a:r>
            <a:endParaRPr lang="it-IT" sz="4000" dirty="0"/>
          </a:p>
          <a:p>
            <a:pPr marL="342900" indent="-342900" algn="ctr">
              <a:defRPr/>
            </a:pPr>
            <a:r>
              <a:rPr lang="it-IT" sz="4000" dirty="0"/>
              <a:t>Il ‘tu’ rivolto all’uomo lo rende unico</a:t>
            </a:r>
            <a:r>
              <a:rPr lang="it-IT" sz="4000" dirty="0" smtClean="0"/>
              <a:t>.</a:t>
            </a:r>
            <a:endParaRPr lang="it-IT" sz="4000"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194"/>
                                        </p:tgtEl>
                                        <p:attrNameLst>
                                          <p:attrName>style.visibility</p:attrName>
                                        </p:attrNameLst>
                                      </p:cBhvr>
                                      <p:to>
                                        <p:strVal val="visible"/>
                                      </p:to>
                                    </p:set>
                                    <p:animEffect transition="in" filter="fade">
                                      <p:cBhvr>
                                        <p:cTn id="7" dur="2000"/>
                                        <p:tgtEl>
                                          <p:spTgt spid="819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4"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a:bodyPr>
          <a:lstStyle/>
          <a:p>
            <a:r>
              <a:rPr lang="it-IT" dirty="0" smtClean="0"/>
              <a:t>L’alleanza sul Sinai</a:t>
            </a:r>
            <a:br>
              <a:rPr lang="it-IT" dirty="0" smtClean="0"/>
            </a:br>
            <a:endParaRPr lang="it-IT" dirty="0"/>
          </a:p>
        </p:txBody>
      </p:sp>
      <p:sp>
        <p:nvSpPr>
          <p:cNvPr id="3" name="Segnaposto contenuto 2"/>
          <p:cNvSpPr>
            <a:spLocks noGrp="1"/>
          </p:cNvSpPr>
          <p:nvPr>
            <p:ph sz="quarter" idx="1"/>
          </p:nvPr>
        </p:nvSpPr>
        <p:spPr/>
        <p:txBody>
          <a:bodyPr>
            <a:normAutofit fontScale="92500" lnSpcReduction="10000"/>
          </a:bodyPr>
          <a:lstStyle/>
          <a:p>
            <a:r>
              <a:rPr lang="it-IT" dirty="0" smtClean="0"/>
              <a:t>Liberato dall’Egitto, il popolo d’Israele è solo e senza costrizione straniera apparente, in un immenso deserto. </a:t>
            </a:r>
          </a:p>
          <a:p>
            <a:r>
              <a:rPr lang="it-IT" dirty="0" smtClean="0"/>
              <a:t>&lt;&lt;Ma Israele è veramente libero? Cos’è la libertà? È fare ciò che si vuole? Se in un gioco ognuno fa ciò che vuole cosa succede? </a:t>
            </a:r>
          </a:p>
          <a:p>
            <a:r>
              <a:rPr lang="it-IT" dirty="0" smtClean="0"/>
              <a:t>Allora, forse la libertà è avere delle regole che ci permettono di giocare al gioco della vita? O no? </a:t>
            </a:r>
          </a:p>
          <a:p>
            <a:r>
              <a:rPr lang="it-IT" dirty="0" smtClean="0"/>
              <a:t>Ma chi conosce le regole del gioco della vita? Israele le conosceva?  </a:t>
            </a:r>
          </a:p>
          <a:p>
            <a:r>
              <a:rPr lang="it-IT" dirty="0" smtClean="0"/>
              <a:t>Vedremo che è Dio stesso a dare a Israele le regole che permettono di rendere bello il gioco della vita, di giocare senza farsi del male, di essere liberi per amare in modo grande Dio e i </a:t>
            </a:r>
            <a:r>
              <a:rPr lang="it-IT" dirty="0" err="1" smtClean="0"/>
              <a:t>fratelli…</a:t>
            </a:r>
            <a:r>
              <a:rPr lang="it-IT" dirty="0" smtClean="0"/>
              <a:t>&gt;&gt;.</a:t>
            </a:r>
          </a:p>
          <a:p>
            <a:endParaRPr lang="it-IT"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asellaDiTesto 3"/>
          <p:cNvSpPr txBox="1"/>
          <p:nvPr/>
        </p:nvSpPr>
        <p:spPr>
          <a:xfrm>
            <a:off x="1763688" y="980728"/>
            <a:ext cx="5184576" cy="646331"/>
          </a:xfrm>
          <a:prstGeom prst="rect">
            <a:avLst/>
          </a:prstGeom>
          <a:noFill/>
        </p:spPr>
        <p:txBody>
          <a:bodyPr wrap="square" rtlCol="0">
            <a:spAutoFit/>
          </a:bodyPr>
          <a:lstStyle/>
          <a:p>
            <a:pPr marL="342900" indent="-342900" algn="ctr">
              <a:defRPr/>
            </a:pPr>
            <a:r>
              <a:rPr lang="it-IT" b="1" dirty="0" smtClean="0"/>
              <a:t>‘Non avrai altri dèi di fronte a me’</a:t>
            </a:r>
            <a:r>
              <a:rPr lang="it-IT" dirty="0" smtClean="0"/>
              <a:t>.</a:t>
            </a:r>
            <a:r>
              <a:rPr lang="it-IT" b="1" dirty="0" smtClean="0"/>
              <a:t> </a:t>
            </a:r>
          </a:p>
          <a:p>
            <a:pPr marL="342900" indent="-342900" algn="ctr">
              <a:defRPr/>
            </a:pPr>
            <a:r>
              <a:rPr lang="it-IT" dirty="0" smtClean="0"/>
              <a:t>Il cuore dell’uomo va consegnato al solo Dio. </a:t>
            </a:r>
            <a:endParaRPr lang="it-IT"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p:cNvSpPr txBox="1"/>
          <p:nvPr/>
        </p:nvSpPr>
        <p:spPr>
          <a:xfrm>
            <a:off x="611560" y="692696"/>
            <a:ext cx="3312368" cy="5539978"/>
          </a:xfrm>
          <a:prstGeom prst="rect">
            <a:avLst/>
          </a:prstGeom>
          <a:solidFill>
            <a:schemeClr val="accent6">
              <a:lumMod val="75000"/>
            </a:schemeClr>
          </a:solidFill>
        </p:spPr>
        <p:txBody>
          <a:bodyPr wrap="square" rtlCol="0">
            <a:spAutoFit/>
          </a:bodyPr>
          <a:lstStyle/>
          <a:p>
            <a:endParaRPr lang="it-IT" i="1" dirty="0" smtClean="0"/>
          </a:p>
          <a:p>
            <a:r>
              <a:rPr lang="it-IT" i="1" dirty="0" smtClean="0"/>
              <a:t>“</a:t>
            </a:r>
            <a:r>
              <a:rPr lang="it-IT" sz="2400" i="1" dirty="0" smtClean="0">
                <a:solidFill>
                  <a:srgbClr val="C00000"/>
                </a:solidFill>
              </a:rPr>
              <a:t>Amerai</a:t>
            </a:r>
            <a:r>
              <a:rPr lang="it-IT" sz="2400" i="1" dirty="0" smtClean="0"/>
              <a:t> </a:t>
            </a:r>
            <a:r>
              <a:rPr lang="it-IT" sz="2400" i="1" dirty="0" smtClean="0">
                <a:solidFill>
                  <a:srgbClr val="FFFF00"/>
                </a:solidFill>
                <a:effectLst>
                  <a:outerShdw blurRad="38100" dist="38100" dir="2700000" algn="tl">
                    <a:srgbClr val="000000">
                      <a:alpha val="43137"/>
                    </a:srgbClr>
                  </a:outerShdw>
                </a:effectLst>
              </a:rPr>
              <a:t>il Signore  </a:t>
            </a:r>
            <a:r>
              <a:rPr lang="it-IT" sz="2400" i="1" dirty="0" smtClean="0"/>
              <a:t>Dio tuo con tutto il cuore, con tutta la tua anima e con tutta la tua mente …</a:t>
            </a:r>
          </a:p>
          <a:p>
            <a:endParaRPr lang="it-IT" sz="2400" i="1" dirty="0" smtClean="0"/>
          </a:p>
          <a:p>
            <a:r>
              <a:rPr lang="it-IT" sz="2400" i="1" dirty="0" smtClean="0">
                <a:solidFill>
                  <a:srgbClr val="C00000"/>
                </a:solidFill>
              </a:rPr>
              <a:t>Amerai</a:t>
            </a:r>
            <a:r>
              <a:rPr lang="it-IT" sz="2400" i="1" dirty="0" smtClean="0"/>
              <a:t> il </a:t>
            </a:r>
            <a:r>
              <a:rPr lang="it-IT" sz="2400" i="1" dirty="0" smtClean="0">
                <a:solidFill>
                  <a:srgbClr val="FFFF00"/>
                </a:solidFill>
                <a:effectLst>
                  <a:outerShdw blurRad="38100" dist="38100" dir="2700000" algn="tl">
                    <a:srgbClr val="000000">
                      <a:alpha val="43137"/>
                    </a:srgbClr>
                  </a:outerShdw>
                </a:effectLst>
              </a:rPr>
              <a:t>prossimo</a:t>
            </a:r>
            <a:r>
              <a:rPr lang="it-IT" sz="2400" i="1" dirty="0" smtClean="0"/>
              <a:t> tuo come </a:t>
            </a:r>
            <a:r>
              <a:rPr lang="it-IT" sz="2400" i="1" dirty="0" smtClean="0">
                <a:solidFill>
                  <a:srgbClr val="FFFF00"/>
                </a:solidFill>
                <a:effectLst>
                  <a:outerShdw blurRad="38100" dist="38100" dir="2700000" algn="tl">
                    <a:srgbClr val="000000">
                      <a:alpha val="43137"/>
                    </a:srgbClr>
                  </a:outerShdw>
                </a:effectLst>
              </a:rPr>
              <a:t>te stesso</a:t>
            </a:r>
            <a:r>
              <a:rPr lang="it-IT" sz="2400" i="1" dirty="0" smtClean="0"/>
              <a:t>”</a:t>
            </a:r>
          </a:p>
          <a:p>
            <a:endParaRPr lang="it-IT" sz="2400" i="1" dirty="0" smtClean="0"/>
          </a:p>
          <a:p>
            <a:endParaRPr lang="it-IT" sz="2400" i="1" dirty="0" smtClean="0"/>
          </a:p>
          <a:p>
            <a:endParaRPr lang="it-IT" sz="2400" i="1" dirty="0" smtClean="0"/>
          </a:p>
          <a:p>
            <a:endParaRPr lang="it-IT" sz="2400" i="1" dirty="0" smtClean="0"/>
          </a:p>
          <a:p>
            <a:endParaRPr lang="it-IT" sz="2400" i="1" dirty="0" smtClean="0"/>
          </a:p>
          <a:p>
            <a:endParaRPr lang="it-IT" sz="2400" i="1" dirty="0"/>
          </a:p>
        </p:txBody>
      </p:sp>
      <p:pic>
        <p:nvPicPr>
          <p:cNvPr id="2050" name="Picture 2"/>
          <p:cNvPicPr>
            <a:picLocks noChangeAspect="1" noChangeArrowheads="1"/>
          </p:cNvPicPr>
          <p:nvPr/>
        </p:nvPicPr>
        <p:blipFill>
          <a:blip r:embed="rId2" cstate="print"/>
          <a:srcRect/>
          <a:stretch>
            <a:fillRect/>
          </a:stretch>
        </p:blipFill>
        <p:spPr bwMode="auto">
          <a:xfrm>
            <a:off x="1907704" y="4293096"/>
            <a:ext cx="2884032" cy="2160240"/>
          </a:xfrm>
          <a:prstGeom prst="rect">
            <a:avLst/>
          </a:prstGeom>
          <a:noFill/>
          <a:ln w="9525">
            <a:noFill/>
            <a:miter lim="800000"/>
            <a:headEnd/>
            <a:tailEnd/>
          </a:ln>
        </p:spPr>
      </p:pic>
      <p:sp>
        <p:nvSpPr>
          <p:cNvPr id="4" name="CasellaDiTesto 3"/>
          <p:cNvSpPr txBox="1"/>
          <p:nvPr/>
        </p:nvSpPr>
        <p:spPr>
          <a:xfrm>
            <a:off x="4499992" y="764704"/>
            <a:ext cx="4032448" cy="2677656"/>
          </a:xfrm>
          <a:prstGeom prst="rect">
            <a:avLst/>
          </a:prstGeom>
          <a:noFill/>
        </p:spPr>
        <p:txBody>
          <a:bodyPr wrap="square" rtlCol="0">
            <a:spAutoFit/>
          </a:bodyPr>
          <a:lstStyle/>
          <a:p>
            <a:r>
              <a:rPr lang="it-IT" dirty="0" smtClean="0"/>
              <a:t>Gesù offre tre oggetti all’amore, diversi ma non in concorrenza tre loro:</a:t>
            </a:r>
          </a:p>
          <a:p>
            <a:r>
              <a:rPr lang="it-IT" dirty="0" smtClean="0"/>
              <a:t>	- ama Dio</a:t>
            </a:r>
          </a:p>
          <a:p>
            <a:r>
              <a:rPr lang="it-IT" dirty="0" smtClean="0"/>
              <a:t>	- ama il tuo prossimo</a:t>
            </a:r>
          </a:p>
          <a:p>
            <a:r>
              <a:rPr lang="it-IT" dirty="0" smtClean="0"/>
              <a:t>	- ama te stesso</a:t>
            </a:r>
          </a:p>
          <a:p>
            <a:endParaRPr lang="it-IT" dirty="0" smtClean="0"/>
          </a:p>
          <a:p>
            <a:endParaRPr lang="it-IT" dirty="0" smtClean="0"/>
          </a:p>
          <a:p>
            <a:endParaRPr lang="it-IT" dirty="0" smtClean="0"/>
          </a:p>
          <a:p>
            <a:r>
              <a:rPr lang="it-IT" sz="2400" dirty="0" smtClean="0"/>
              <a:t>    </a:t>
            </a:r>
            <a:r>
              <a:rPr lang="it-IT" sz="2400" dirty="0" smtClean="0">
                <a:solidFill>
                  <a:srgbClr val="C00000"/>
                </a:solidFill>
              </a:rPr>
              <a:t>E’ la polifonia dell’amore</a:t>
            </a:r>
          </a:p>
        </p:txBody>
      </p:sp>
      <p:sp>
        <p:nvSpPr>
          <p:cNvPr id="5" name="Freccia in giù 4"/>
          <p:cNvSpPr/>
          <p:nvPr/>
        </p:nvSpPr>
        <p:spPr>
          <a:xfrm>
            <a:off x="6228184" y="2348880"/>
            <a:ext cx="504056" cy="50405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pic>
        <p:nvPicPr>
          <p:cNvPr id="6" name="Picture 5" descr="C:\Users\Sandra\Desktop\images.jpg"/>
          <p:cNvPicPr>
            <a:picLocks noChangeAspect="1" noChangeArrowheads="1"/>
          </p:cNvPicPr>
          <p:nvPr/>
        </p:nvPicPr>
        <p:blipFill>
          <a:blip r:embed="rId3" cstate="print">
            <a:clrChange>
              <a:clrFrom>
                <a:srgbClr val="FFFEFA"/>
              </a:clrFrom>
              <a:clrTo>
                <a:srgbClr val="FFFEFA">
                  <a:alpha val="0"/>
                </a:srgbClr>
              </a:clrTo>
            </a:clrChange>
          </a:blip>
          <a:srcRect l="8087" t="498" r="67076" b="75620"/>
          <a:stretch>
            <a:fillRect/>
          </a:stretch>
        </p:blipFill>
        <p:spPr bwMode="auto">
          <a:xfrm rot="1134295">
            <a:off x="5796136" y="3429000"/>
            <a:ext cx="1953797" cy="1728192"/>
          </a:xfrm>
          <a:prstGeom prst="rect">
            <a:avLst/>
          </a:prstGeom>
          <a:noFill/>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ext Box 2"/>
          <p:cNvSpPr txBox="1">
            <a:spLocks noChangeArrowheads="1"/>
          </p:cNvSpPr>
          <p:nvPr/>
        </p:nvSpPr>
        <p:spPr bwMode="auto">
          <a:xfrm>
            <a:off x="395536" y="1340768"/>
            <a:ext cx="8424936" cy="3554819"/>
          </a:xfrm>
          <a:prstGeom prst="rect">
            <a:avLst/>
          </a:prstGeom>
          <a:ln>
            <a:headEnd/>
            <a:tailEnd/>
          </a:ln>
        </p:spPr>
        <p:style>
          <a:lnRef idx="2">
            <a:schemeClr val="dk1"/>
          </a:lnRef>
          <a:fillRef idx="1">
            <a:schemeClr val="lt1"/>
          </a:fillRef>
          <a:effectRef idx="0">
            <a:schemeClr val="dk1"/>
          </a:effectRef>
          <a:fontRef idx="minor">
            <a:schemeClr val="dk1"/>
          </a:fontRef>
        </p:style>
        <p:txBody>
          <a:bodyPr wrap="square">
            <a:spAutoFit/>
          </a:bodyPr>
          <a:lstStyle/>
          <a:p>
            <a:pPr>
              <a:spcBef>
                <a:spcPct val="50000"/>
              </a:spcBef>
              <a:defRPr/>
            </a:pPr>
            <a:r>
              <a:rPr lang="it-IT" dirty="0">
                <a:latin typeface="Comic Sans MS" pitchFamily="66" charset="0"/>
              </a:rPr>
              <a:t>2. ‘Non pronuncerai invano il nome’.</a:t>
            </a:r>
          </a:p>
          <a:p>
            <a:pPr algn="ctr">
              <a:spcBef>
                <a:spcPct val="50000"/>
              </a:spcBef>
              <a:defRPr/>
            </a:pPr>
            <a:r>
              <a:rPr lang="it-IT" dirty="0"/>
              <a:t> </a:t>
            </a:r>
            <a:r>
              <a:rPr lang="it-IT" dirty="0" smtClean="0"/>
              <a:t>Nominare invano significa offendere Dio, dire male di lui. Significa anche spergiurare.</a:t>
            </a:r>
          </a:p>
          <a:p>
            <a:pPr algn="ctr">
              <a:spcBef>
                <a:spcPct val="50000"/>
              </a:spcBef>
              <a:defRPr/>
            </a:pPr>
            <a:r>
              <a:rPr lang="it-IT" dirty="0" smtClean="0"/>
              <a:t>Non </a:t>
            </a:r>
            <a:r>
              <a:rPr lang="it-IT" dirty="0"/>
              <a:t>nominarlo invano significa mantenere le differenze. </a:t>
            </a:r>
            <a:endParaRPr lang="it-IT" dirty="0" smtClean="0"/>
          </a:p>
          <a:p>
            <a:pPr algn="ctr">
              <a:spcBef>
                <a:spcPct val="50000"/>
              </a:spcBef>
              <a:defRPr/>
            </a:pPr>
            <a:r>
              <a:rPr lang="it-IT" dirty="0" smtClean="0"/>
              <a:t>Quando nomino con facilità una cosa, la banalizzo, ne azzero la peculiarità.</a:t>
            </a:r>
            <a:endParaRPr lang="it-IT" dirty="0"/>
          </a:p>
          <a:p>
            <a:pPr algn="ctr">
              <a:spcBef>
                <a:spcPct val="50000"/>
              </a:spcBef>
              <a:defRPr/>
            </a:pPr>
            <a:r>
              <a:rPr lang="it-IT" i="1" dirty="0" smtClean="0"/>
              <a:t>La parola “invano” in ebraico al femminile suona “Shoah”,</a:t>
            </a:r>
          </a:p>
          <a:p>
            <a:pPr algn="ctr">
              <a:spcBef>
                <a:spcPct val="50000"/>
              </a:spcBef>
              <a:defRPr/>
            </a:pPr>
            <a:r>
              <a:rPr lang="it-IT" i="1" dirty="0" smtClean="0"/>
              <a:t>Il termine adoperato per designare la tragedia del genocidio </a:t>
            </a:r>
            <a:endParaRPr lang="it-IT" dirty="0"/>
          </a:p>
          <a:p>
            <a:pPr algn="ctr">
              <a:spcBef>
                <a:spcPct val="50000"/>
              </a:spcBef>
              <a:defRPr/>
            </a:pPr>
            <a:r>
              <a:rPr lang="it-IT" dirty="0"/>
              <a:t>La Shoah: tragico scivolamento nell’</a:t>
            </a:r>
            <a:r>
              <a:rPr lang="it-IT" dirty="0" err="1"/>
              <a:t>indistinzione</a:t>
            </a:r>
            <a:r>
              <a:rPr lang="it-IT" dirty="0"/>
              <a:t>. </a:t>
            </a:r>
            <a:endParaRPr lang="it-IT" dirty="0" smtClean="0"/>
          </a:p>
          <a:p>
            <a:pPr algn="ctr">
              <a:spcBef>
                <a:spcPct val="50000"/>
              </a:spcBef>
              <a:defRPr/>
            </a:pPr>
            <a:r>
              <a:rPr lang="it-IT" dirty="0" smtClean="0"/>
              <a:t>Negando Dio si nega l’esistenza del bene e del male e si consegna il mondo alla catastrofe o alla Shoah</a:t>
            </a:r>
            <a:endParaRPr lang="it-IT"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9218"/>
                                        </p:tgtEl>
                                        <p:attrNameLst>
                                          <p:attrName>style.visibility</p:attrName>
                                        </p:attrNameLst>
                                      </p:cBhvr>
                                      <p:to>
                                        <p:strVal val="visible"/>
                                      </p:to>
                                    </p:set>
                                    <p:anim calcmode="lin" valueType="num">
                                      <p:cBhvr>
                                        <p:cTn id="7" dur="1000" fill="hold"/>
                                        <p:tgtEl>
                                          <p:spTgt spid="9218"/>
                                        </p:tgtEl>
                                        <p:attrNameLst>
                                          <p:attrName>ppt_w</p:attrName>
                                        </p:attrNameLst>
                                      </p:cBhvr>
                                      <p:tavLst>
                                        <p:tav tm="0">
                                          <p:val>
                                            <p:strVal val="#ppt_w*0.70"/>
                                          </p:val>
                                        </p:tav>
                                        <p:tav tm="100000">
                                          <p:val>
                                            <p:strVal val="#ppt_w"/>
                                          </p:val>
                                        </p:tav>
                                      </p:tavLst>
                                    </p:anim>
                                    <p:anim calcmode="lin" valueType="num">
                                      <p:cBhvr>
                                        <p:cTn id="8" dur="1000" fill="hold"/>
                                        <p:tgtEl>
                                          <p:spTgt spid="9218"/>
                                        </p:tgtEl>
                                        <p:attrNameLst>
                                          <p:attrName>ppt_h</p:attrName>
                                        </p:attrNameLst>
                                      </p:cBhvr>
                                      <p:tavLst>
                                        <p:tav tm="0">
                                          <p:val>
                                            <p:strVal val="#ppt_h"/>
                                          </p:val>
                                        </p:tav>
                                        <p:tav tm="100000">
                                          <p:val>
                                            <p:strVal val="#ppt_h"/>
                                          </p:val>
                                        </p:tav>
                                      </p:tavLst>
                                    </p:anim>
                                    <p:animEffect transition="in" filter="fade">
                                      <p:cBhvr>
                                        <p:cTn id="9" dur="1000"/>
                                        <p:tgtEl>
                                          <p:spTgt spid="92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18"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p:cNvSpPr/>
          <p:nvPr/>
        </p:nvSpPr>
        <p:spPr>
          <a:xfrm>
            <a:off x="2286000" y="1859340"/>
            <a:ext cx="4572000" cy="3139321"/>
          </a:xfrm>
          <a:prstGeom prst="rect">
            <a:avLst/>
          </a:prstGeom>
        </p:spPr>
        <p:txBody>
          <a:bodyPr>
            <a:spAutoFit/>
          </a:bodyPr>
          <a:lstStyle/>
          <a:p>
            <a:r>
              <a:rPr lang="it-IT" dirty="0" smtClean="0"/>
              <a:t>Non nominare il nome di Dio</a:t>
            </a:r>
          </a:p>
          <a:p>
            <a:r>
              <a:rPr lang="it-IT" dirty="0" smtClean="0"/>
              <a:t>Si nomina Dio invano quando si chiede a lui ciò che lui ha messo nelle nostre mani o nella nostra responsabilità. Non nominare Dio a sproposito: sono tanti i modi in cui si può parlare di Dio a sproposito. Il più grave e pericoloso di tutti è quello di attribuirgli comportamenti e responsabilità che rendono impossibile amarlo come un Padre buono.</a:t>
            </a:r>
            <a:endParaRPr lang="it-IT"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ext Box 2"/>
          <p:cNvSpPr txBox="1">
            <a:spLocks noChangeArrowheads="1"/>
          </p:cNvSpPr>
          <p:nvPr/>
        </p:nvSpPr>
        <p:spPr bwMode="auto">
          <a:xfrm>
            <a:off x="323528" y="764704"/>
            <a:ext cx="8208589" cy="3139321"/>
          </a:xfrm>
          <a:prstGeom prst="rect">
            <a:avLst/>
          </a:prstGeom>
          <a:ln>
            <a:headEnd/>
            <a:tailEnd/>
          </a:ln>
        </p:spPr>
        <p:style>
          <a:lnRef idx="2">
            <a:schemeClr val="dk1"/>
          </a:lnRef>
          <a:fillRef idx="1">
            <a:schemeClr val="lt1"/>
          </a:fillRef>
          <a:effectRef idx="0">
            <a:schemeClr val="dk1"/>
          </a:effectRef>
          <a:fontRef idx="minor">
            <a:schemeClr val="dk1"/>
          </a:fontRef>
        </p:style>
        <p:txBody>
          <a:bodyPr wrap="square">
            <a:spAutoFit/>
          </a:bodyPr>
          <a:lstStyle/>
          <a:p>
            <a:pPr>
              <a:defRPr/>
            </a:pPr>
            <a:r>
              <a:rPr lang="it-IT" dirty="0">
                <a:latin typeface="Comic Sans MS" pitchFamily="66" charset="0"/>
              </a:rPr>
              <a:t>3.</a:t>
            </a:r>
            <a:r>
              <a:rPr lang="it-IT" dirty="0"/>
              <a:t> </a:t>
            </a:r>
            <a:r>
              <a:rPr lang="it-IT" dirty="0">
                <a:latin typeface="Comic Sans MS" pitchFamily="66" charset="0"/>
              </a:rPr>
              <a:t>‘Ricordati del giorno di </a:t>
            </a:r>
            <a:r>
              <a:rPr lang="it-IT" dirty="0" smtClean="0">
                <a:latin typeface="Comic Sans MS" pitchFamily="66" charset="0"/>
              </a:rPr>
              <a:t>sabato per </a:t>
            </a:r>
            <a:r>
              <a:rPr lang="it-IT" dirty="0" err="1" smtClean="0">
                <a:latin typeface="Comic Sans MS" pitchFamily="66" charset="0"/>
              </a:rPr>
              <a:t>santificarlo</a:t>
            </a:r>
            <a:r>
              <a:rPr lang="it-IT" dirty="0" smtClean="0">
                <a:latin typeface="Comic Sans MS" pitchFamily="66" charset="0"/>
              </a:rPr>
              <a:t>’.</a:t>
            </a:r>
            <a:endParaRPr lang="it-IT" dirty="0">
              <a:latin typeface="Comic Sans MS" pitchFamily="66" charset="0"/>
            </a:endParaRPr>
          </a:p>
          <a:p>
            <a:pPr algn="ctr">
              <a:defRPr/>
            </a:pPr>
            <a:r>
              <a:rPr lang="it-IT" dirty="0"/>
              <a:t>Fatto curioso: solo per una parola ebraica non si è trovato l’equivalente in nessun’altra lingua: </a:t>
            </a:r>
            <a:r>
              <a:rPr lang="it-IT" b="1" i="1" dirty="0" err="1"/>
              <a:t>Shabbat</a:t>
            </a:r>
            <a:r>
              <a:rPr lang="it-IT" b="1" dirty="0"/>
              <a:t> </a:t>
            </a:r>
            <a:r>
              <a:rPr lang="it-IT" dirty="0"/>
              <a:t>(in latino </a:t>
            </a:r>
            <a:r>
              <a:rPr lang="it-IT" i="1" dirty="0" err="1"/>
              <a:t>Sabbatum</a:t>
            </a:r>
            <a:r>
              <a:rPr lang="it-IT" i="1" dirty="0"/>
              <a:t> </a:t>
            </a:r>
            <a:r>
              <a:rPr lang="it-IT" dirty="0"/>
              <a:t>e in greco </a:t>
            </a:r>
            <a:r>
              <a:rPr lang="it-IT" i="1" dirty="0" err="1"/>
              <a:t>Sabbaton</a:t>
            </a:r>
            <a:r>
              <a:rPr lang="it-IT" dirty="0" smtClean="0"/>
              <a:t>) = cessare o interrompere l’azione che si stava compiendo, </a:t>
            </a:r>
            <a:r>
              <a:rPr lang="it-IT" dirty="0" err="1" smtClean="0"/>
              <a:t>sospenzione</a:t>
            </a:r>
            <a:r>
              <a:rPr lang="it-IT" dirty="0" smtClean="0"/>
              <a:t> del lavoro e quindi riposo.</a:t>
            </a:r>
          </a:p>
          <a:p>
            <a:pPr algn="ctr">
              <a:defRPr/>
            </a:pPr>
            <a:r>
              <a:rPr lang="it-IT" dirty="0" smtClean="0"/>
              <a:t>Non solo l’uomo deve riposarsi dal lavoro bensì:</a:t>
            </a:r>
            <a:endParaRPr lang="it-IT" dirty="0"/>
          </a:p>
          <a:p>
            <a:pPr algn="ctr">
              <a:defRPr/>
            </a:pPr>
            <a:r>
              <a:rPr lang="it-IT" dirty="0"/>
              <a:t>L’uomo è </a:t>
            </a:r>
            <a:r>
              <a:rPr lang="it-IT" i="1" dirty="0"/>
              <a:t>oltre</a:t>
            </a:r>
            <a:r>
              <a:rPr lang="it-IT" dirty="0"/>
              <a:t> e </a:t>
            </a:r>
            <a:r>
              <a:rPr lang="it-IT" i="1" dirty="0"/>
              <a:t>altro</a:t>
            </a:r>
            <a:r>
              <a:rPr lang="it-IT" dirty="0"/>
              <a:t> dal lavoro. </a:t>
            </a:r>
            <a:endParaRPr lang="it-IT" dirty="0" smtClean="0"/>
          </a:p>
          <a:p>
            <a:pPr algn="ctr">
              <a:defRPr/>
            </a:pPr>
            <a:r>
              <a:rPr lang="it-IT" dirty="0" smtClean="0"/>
              <a:t>Oltre e altro dà un essere produttore. Lavorare significa scoprirsi capace, potente. Il divieto di lavorare nel giorno di sabato significa non considerarsi dei potenti. La grandezza dell’uomo non sta in ciò che egli fa, ma in ciò che Dio fa per lui.</a:t>
            </a:r>
            <a:endParaRPr lang="it-IT" dirty="0"/>
          </a:p>
          <a:p>
            <a:pPr algn="ctr">
              <a:defRPr/>
            </a:pPr>
            <a:r>
              <a:rPr lang="it-IT" dirty="0" smtClean="0"/>
              <a:t>Il sabato è il giorno riscoperta </a:t>
            </a:r>
            <a:r>
              <a:rPr lang="it-IT" dirty="0"/>
              <a:t>della gratuità</a:t>
            </a:r>
            <a:r>
              <a:rPr lang="it-IT" dirty="0" smtClean="0"/>
              <a:t>.</a:t>
            </a:r>
          </a:p>
          <a:p>
            <a:pPr algn="ctr">
              <a:defRPr/>
            </a:pPr>
            <a:endParaRPr lang="it-IT" dirty="0" smtClean="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0242"/>
                                        </p:tgtEl>
                                        <p:attrNameLst>
                                          <p:attrName>style.visibility</p:attrName>
                                        </p:attrNameLst>
                                      </p:cBhvr>
                                      <p:to>
                                        <p:strVal val="visible"/>
                                      </p:to>
                                    </p:set>
                                    <p:animEffect transition="in" filter="fade">
                                      <p:cBhvr>
                                        <p:cTn id="7" dur="2000"/>
                                        <p:tgtEl>
                                          <p:spTgt spid="102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2"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p:cNvSpPr/>
          <p:nvPr/>
        </p:nvSpPr>
        <p:spPr>
          <a:xfrm>
            <a:off x="2286000" y="2551837"/>
            <a:ext cx="4572000" cy="1754326"/>
          </a:xfrm>
          <a:prstGeom prst="rect">
            <a:avLst/>
          </a:prstGeom>
        </p:spPr>
        <p:txBody>
          <a:bodyPr>
            <a:spAutoFit/>
          </a:bodyPr>
          <a:lstStyle/>
          <a:p>
            <a:r>
              <a:rPr lang="it-IT" dirty="0" smtClean="0"/>
              <a:t>Ricordati di santificare le feste</a:t>
            </a:r>
          </a:p>
          <a:p>
            <a:r>
              <a:rPr lang="it-IT" dirty="0" smtClean="0"/>
              <a:t>Dov’è la festa? Cosa vuol dire santificare le feste? La festa è il luogo per eccellenza della gratuità e del dono. Può esserci festa senza fare eucaristia, senza rendere grazie a colui da cui proviene ogni dono?</a:t>
            </a:r>
            <a:endParaRPr lang="it-IT"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ext Box 2"/>
          <p:cNvSpPr txBox="1">
            <a:spLocks noChangeArrowheads="1"/>
          </p:cNvSpPr>
          <p:nvPr/>
        </p:nvSpPr>
        <p:spPr bwMode="auto">
          <a:xfrm>
            <a:off x="250825" y="1052513"/>
            <a:ext cx="8424863" cy="457200"/>
          </a:xfrm>
          <a:prstGeom prst="rect">
            <a:avLst/>
          </a:prstGeom>
          <a:noFill/>
          <a:ln w="9525">
            <a:noFill/>
            <a:miter lim="800000"/>
            <a:headEnd/>
            <a:tailEnd/>
          </a:ln>
        </p:spPr>
        <p:txBody>
          <a:bodyPr>
            <a:spAutoFit/>
          </a:bodyPr>
          <a:lstStyle/>
          <a:p>
            <a:pPr>
              <a:spcBef>
                <a:spcPct val="50000"/>
              </a:spcBef>
            </a:pPr>
            <a:r>
              <a:rPr lang="it-IT" sz="2400" b="1"/>
              <a:t>Analisi del decalogo</a:t>
            </a:r>
            <a:r>
              <a:rPr lang="it-IT" sz="2400"/>
              <a:t> (due versioni: Es 20,1-17 e Dt 5,6-22) </a:t>
            </a:r>
          </a:p>
        </p:txBody>
      </p:sp>
      <p:sp>
        <p:nvSpPr>
          <p:cNvPr id="6147" name="Text Box 3"/>
          <p:cNvSpPr txBox="1">
            <a:spLocks noChangeArrowheads="1"/>
          </p:cNvSpPr>
          <p:nvPr/>
        </p:nvSpPr>
        <p:spPr bwMode="auto">
          <a:xfrm>
            <a:off x="250825" y="1628775"/>
            <a:ext cx="7993063" cy="2289175"/>
          </a:xfrm>
          <a:prstGeom prst="rect">
            <a:avLst/>
          </a:prstGeom>
          <a:ln>
            <a:headEnd/>
            <a:tailEnd/>
          </a:ln>
        </p:spPr>
        <p:style>
          <a:lnRef idx="2">
            <a:schemeClr val="accent2"/>
          </a:lnRef>
          <a:fillRef idx="1">
            <a:schemeClr val="lt1"/>
          </a:fillRef>
          <a:effectRef idx="0">
            <a:schemeClr val="accent2"/>
          </a:effectRef>
          <a:fontRef idx="minor">
            <a:schemeClr val="dk1"/>
          </a:fontRef>
        </p:style>
        <p:txBody>
          <a:bodyPr>
            <a:spAutoFit/>
          </a:bodyPr>
          <a:lstStyle/>
          <a:p>
            <a:pPr algn="just">
              <a:defRPr/>
            </a:pPr>
            <a:r>
              <a:rPr lang="it-IT" dirty="0"/>
              <a:t>[8]Ricordati del </a:t>
            </a:r>
            <a:r>
              <a:rPr lang="it-IT" b="1" dirty="0"/>
              <a:t>giorno di sabato </a:t>
            </a:r>
            <a:r>
              <a:rPr lang="it-IT" dirty="0"/>
              <a:t>per santificarlo: [9]sei giorni faticherai e farai ogni tuo lavoro; [10]</a:t>
            </a:r>
            <a:r>
              <a:rPr lang="it-IT" b="1" dirty="0"/>
              <a:t>ma il settimo giorno è il sabato in onore del Signore</a:t>
            </a:r>
            <a:r>
              <a:rPr lang="it-IT" dirty="0"/>
              <a:t>, tuo Dio: tu non farai alcun lavoro, né tu, né tuo figlio, né tua figlia, né il tuo schiavo, né la tua schiava, né il tuo bestiame, né il forestiero che dimora presso di te. [11]Perché in sei giorni il Signore ha fatto il cielo e la terra e il mare e quanto è in essi, </a:t>
            </a:r>
            <a:r>
              <a:rPr lang="it-IT" b="1" dirty="0"/>
              <a:t>ma si è riposato il giorno settimo</a:t>
            </a:r>
            <a:r>
              <a:rPr lang="it-IT" dirty="0"/>
              <a:t>. Perciò il Signore ha benedetto il giorno di sabato e lo ha dichiarato sacro</a:t>
            </a:r>
            <a:r>
              <a:rPr lang="it-IT" b="1" dirty="0"/>
              <a:t>.  (</a:t>
            </a:r>
            <a:r>
              <a:rPr lang="it-IT" b="1" dirty="0" err="1"/>
              <a:t>Es</a:t>
            </a:r>
            <a:r>
              <a:rPr lang="it-IT" b="1" dirty="0"/>
              <a:t>)</a:t>
            </a:r>
          </a:p>
          <a:p>
            <a:pPr>
              <a:defRPr/>
            </a:pPr>
            <a:r>
              <a:rPr lang="it-IT" dirty="0"/>
              <a:t> </a:t>
            </a:r>
          </a:p>
        </p:txBody>
      </p:sp>
      <p:sp>
        <p:nvSpPr>
          <p:cNvPr id="6148" name="Text Box 4"/>
          <p:cNvSpPr txBox="1">
            <a:spLocks noChangeArrowheads="1"/>
          </p:cNvSpPr>
          <p:nvPr/>
        </p:nvSpPr>
        <p:spPr bwMode="auto">
          <a:xfrm>
            <a:off x="468313" y="4019550"/>
            <a:ext cx="7993062" cy="2838450"/>
          </a:xfrm>
          <a:prstGeom prst="rect">
            <a:avLst/>
          </a:prstGeom>
          <a:solidFill>
            <a:srgbClr val="92D050"/>
          </a:solidFill>
          <a:ln>
            <a:headEnd/>
            <a:tailEnd/>
          </a:ln>
        </p:spPr>
        <p:style>
          <a:lnRef idx="2">
            <a:schemeClr val="accent1"/>
          </a:lnRef>
          <a:fillRef idx="1">
            <a:schemeClr val="lt1"/>
          </a:fillRef>
          <a:effectRef idx="0">
            <a:schemeClr val="accent1"/>
          </a:effectRef>
          <a:fontRef idx="minor">
            <a:schemeClr val="dk1"/>
          </a:fontRef>
        </p:style>
        <p:txBody>
          <a:bodyPr>
            <a:spAutoFit/>
          </a:bodyPr>
          <a:lstStyle/>
          <a:p>
            <a:pPr algn="just">
              <a:defRPr/>
            </a:pPr>
            <a:r>
              <a:rPr lang="it-IT" dirty="0"/>
              <a:t>[12]Osserva il </a:t>
            </a:r>
            <a:r>
              <a:rPr lang="it-IT" b="1" dirty="0"/>
              <a:t>giorno di sabato </a:t>
            </a:r>
            <a:r>
              <a:rPr lang="it-IT" dirty="0"/>
              <a:t>per santificarlo, come il Signore Dio tuo ti ha comandato. [13]Sei giorni faticherai e farai ogni lavoro, [14]ma il settimo giorno è il sabato per il Signore tuo Dio: non fare lavoro alcuno né tu, né tuo figlio, né tua figlia, né il tuo schiavo, né la tua schiava, né il tuo bue, né il tuo asino, né alcuna delle tue bestie, né il forestiero, che sta entro le tue porte, perché il tuo schiavo e la tua schiava si riposino come te. [15]</a:t>
            </a:r>
            <a:r>
              <a:rPr lang="it-IT" b="1" dirty="0"/>
              <a:t>Ricordati che sei stato schiavo nel paese d'Egitto e che il Signore tuo Dio ti ha fatto uscire di là con mano potente </a:t>
            </a:r>
            <a:r>
              <a:rPr lang="it-IT" dirty="0"/>
              <a:t>e braccio teso; perciò il Signore tuo Dio ti ordina di osservare il giorno di sabato. </a:t>
            </a:r>
            <a:r>
              <a:rPr lang="it-IT" b="1" dirty="0"/>
              <a:t>(</a:t>
            </a:r>
            <a:r>
              <a:rPr lang="it-IT" b="1" dirty="0" err="1"/>
              <a:t>Dt</a:t>
            </a:r>
            <a:r>
              <a:rPr lang="it-IT" b="1" dirty="0"/>
              <a:t>)</a:t>
            </a:r>
          </a:p>
          <a:p>
            <a:pPr>
              <a:defRPr/>
            </a:pPr>
            <a:r>
              <a:rPr lang="it-IT" dirty="0"/>
              <a:t> </a:t>
            </a:r>
          </a:p>
        </p:txBody>
      </p:sp>
      <p:sp>
        <p:nvSpPr>
          <p:cNvPr id="6149" name="Text Box 5"/>
          <p:cNvSpPr txBox="1">
            <a:spLocks noChangeArrowheads="1"/>
          </p:cNvSpPr>
          <p:nvPr/>
        </p:nvSpPr>
        <p:spPr bwMode="auto">
          <a:xfrm>
            <a:off x="250825" y="188913"/>
            <a:ext cx="8353425" cy="579437"/>
          </a:xfrm>
          <a:prstGeom prst="rect">
            <a:avLst/>
          </a:prstGeom>
          <a:noFill/>
          <a:ln w="9525">
            <a:noFill/>
            <a:miter lim="800000"/>
            <a:headEnd/>
            <a:tailEnd/>
          </a:ln>
        </p:spPr>
        <p:txBody>
          <a:bodyPr>
            <a:spAutoFit/>
          </a:bodyPr>
          <a:lstStyle/>
          <a:p>
            <a:pPr algn="ctr">
              <a:spcBef>
                <a:spcPct val="50000"/>
              </a:spcBef>
            </a:pPr>
            <a:r>
              <a:rPr lang="it-IT" sz="3200">
                <a:latin typeface="Arial Black" pitchFamily="34" charset="0"/>
              </a:rPr>
              <a:t>Il profilo della legge</a:t>
            </a:r>
            <a:r>
              <a:rPr lang="it-IT" sz="3200"/>
              <a:t> (il decalogo)</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149"/>
                                        </p:tgtEl>
                                        <p:attrNameLst>
                                          <p:attrName>style.visibility</p:attrName>
                                        </p:attrNameLst>
                                      </p:cBhvr>
                                      <p:to>
                                        <p:strVal val="visible"/>
                                      </p:to>
                                    </p:set>
                                    <p:animEffect transition="in" filter="fade">
                                      <p:cBhvr>
                                        <p:cTn id="7" dur="2000"/>
                                        <p:tgtEl>
                                          <p:spTgt spid="6149"/>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grpId="0" nodeType="clickEffect">
                                  <p:stCondLst>
                                    <p:cond delay="0"/>
                                  </p:stCondLst>
                                  <p:childTnLst>
                                    <p:set>
                                      <p:cBhvr>
                                        <p:cTn id="11" dur="1" fill="hold">
                                          <p:stCondLst>
                                            <p:cond delay="0"/>
                                          </p:stCondLst>
                                        </p:cTn>
                                        <p:tgtEl>
                                          <p:spTgt spid="6146"/>
                                        </p:tgtEl>
                                        <p:attrNameLst>
                                          <p:attrName>style.visibility</p:attrName>
                                        </p:attrNameLst>
                                      </p:cBhvr>
                                      <p:to>
                                        <p:strVal val="visible"/>
                                      </p:to>
                                    </p:set>
                                    <p:animEffect transition="in" filter="fade">
                                      <p:cBhvr>
                                        <p:cTn id="12" dur="1000"/>
                                        <p:tgtEl>
                                          <p:spTgt spid="6146"/>
                                        </p:tgtEl>
                                      </p:cBhvr>
                                    </p:animEffect>
                                    <p:anim calcmode="lin" valueType="num">
                                      <p:cBhvr>
                                        <p:cTn id="13" dur="1000" fill="hold"/>
                                        <p:tgtEl>
                                          <p:spTgt spid="6146"/>
                                        </p:tgtEl>
                                        <p:attrNameLst>
                                          <p:attrName>ppt_x</p:attrName>
                                        </p:attrNameLst>
                                      </p:cBhvr>
                                      <p:tavLst>
                                        <p:tav tm="0">
                                          <p:val>
                                            <p:strVal val="#ppt_x"/>
                                          </p:val>
                                        </p:tav>
                                        <p:tav tm="100000">
                                          <p:val>
                                            <p:strVal val="#ppt_x"/>
                                          </p:val>
                                        </p:tav>
                                      </p:tavLst>
                                    </p:anim>
                                    <p:anim calcmode="lin" valueType="num">
                                      <p:cBhvr>
                                        <p:cTn id="14" dur="1000" fill="hold"/>
                                        <p:tgtEl>
                                          <p:spTgt spid="6146"/>
                                        </p:tgtEl>
                                        <p:attrNameLst>
                                          <p:attrName>ppt_y</p:attrName>
                                        </p:attrNameLst>
                                      </p:cBhvr>
                                      <p:tavLst>
                                        <p:tav tm="0">
                                          <p:val>
                                            <p:strVal val="#ppt_y+.1"/>
                                          </p:val>
                                        </p:tav>
                                        <p:tav tm="100000">
                                          <p:val>
                                            <p:strVal val="#ppt_y"/>
                                          </p:val>
                                        </p:tav>
                                      </p:tavLst>
                                    </p:anim>
                                  </p:childTnLst>
                                </p:cTn>
                              </p:par>
                              <p:par>
                                <p:cTn id="15" presetID="10" presetClass="entr" presetSubtype="0" fill="hold" grpId="0" nodeType="withEffect">
                                  <p:stCondLst>
                                    <p:cond delay="0"/>
                                  </p:stCondLst>
                                  <p:childTnLst>
                                    <p:set>
                                      <p:cBhvr>
                                        <p:cTn id="16" dur="1" fill="hold">
                                          <p:stCondLst>
                                            <p:cond delay="0"/>
                                          </p:stCondLst>
                                        </p:cTn>
                                        <p:tgtEl>
                                          <p:spTgt spid="6147"/>
                                        </p:tgtEl>
                                        <p:attrNameLst>
                                          <p:attrName>style.visibility</p:attrName>
                                        </p:attrNameLst>
                                      </p:cBhvr>
                                      <p:to>
                                        <p:strVal val="visible"/>
                                      </p:to>
                                    </p:set>
                                    <p:animEffect transition="in" filter="fade">
                                      <p:cBhvr>
                                        <p:cTn id="17" dur="2000"/>
                                        <p:tgtEl>
                                          <p:spTgt spid="6147"/>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6148"/>
                                        </p:tgtEl>
                                        <p:attrNameLst>
                                          <p:attrName>style.visibility</p:attrName>
                                        </p:attrNameLst>
                                      </p:cBhvr>
                                      <p:to>
                                        <p:strVal val="visible"/>
                                      </p:to>
                                    </p:set>
                                    <p:animEffect transition="in" filter="fade">
                                      <p:cBhvr>
                                        <p:cTn id="20" dur="2000"/>
                                        <p:tgtEl>
                                          <p:spTgt spid="61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6" grpId="0"/>
      <p:bldP spid="6147" grpId="0" animBg="1"/>
      <p:bldP spid="6148" grpId="0" animBg="1"/>
      <p:bldP spid="6149"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1" name="Immagine 4" descr="2"/>
          <p:cNvPicPr>
            <a:picLocks noChangeAspect="1" noChangeArrowheads="1"/>
          </p:cNvPicPr>
          <p:nvPr/>
        </p:nvPicPr>
        <p:blipFill>
          <a:blip r:embed="rId2" cstate="print"/>
          <a:srcRect/>
          <a:stretch>
            <a:fillRect/>
          </a:stretch>
        </p:blipFill>
        <p:spPr bwMode="auto">
          <a:xfrm>
            <a:off x="5940152" y="476672"/>
            <a:ext cx="2552700" cy="3429000"/>
          </a:xfrm>
          <a:prstGeom prst="rect">
            <a:avLst/>
          </a:prstGeom>
          <a:noFill/>
        </p:spPr>
      </p:pic>
      <p:pic>
        <p:nvPicPr>
          <p:cNvPr id="2049" name="Immagine 3" descr="4"/>
          <p:cNvPicPr>
            <a:picLocks noChangeAspect="1" noChangeArrowheads="1"/>
          </p:cNvPicPr>
          <p:nvPr/>
        </p:nvPicPr>
        <p:blipFill>
          <a:blip r:embed="rId3" cstate="print"/>
          <a:srcRect/>
          <a:stretch>
            <a:fillRect/>
          </a:stretch>
        </p:blipFill>
        <p:spPr bwMode="auto">
          <a:xfrm>
            <a:off x="971600" y="4653136"/>
            <a:ext cx="3400425" cy="1981200"/>
          </a:xfrm>
          <a:prstGeom prst="rect">
            <a:avLst/>
          </a:prstGeom>
          <a:noFill/>
        </p:spPr>
      </p:pic>
      <p:pic>
        <p:nvPicPr>
          <p:cNvPr id="2050" name="Immagine 2" descr="3"/>
          <p:cNvPicPr>
            <a:picLocks noChangeAspect="1" noChangeArrowheads="1"/>
          </p:cNvPicPr>
          <p:nvPr/>
        </p:nvPicPr>
        <p:blipFill>
          <a:blip r:embed="rId4" cstate="print"/>
          <a:srcRect/>
          <a:stretch>
            <a:fillRect/>
          </a:stretch>
        </p:blipFill>
        <p:spPr bwMode="auto">
          <a:xfrm>
            <a:off x="4788024" y="4437112"/>
            <a:ext cx="3581400" cy="1371600"/>
          </a:xfrm>
          <a:prstGeom prst="rect">
            <a:avLst/>
          </a:prstGeom>
          <a:noFill/>
          <a:ln w="31750">
            <a:solidFill>
              <a:srgbClr val="C00000"/>
            </a:solidFill>
            <a:miter lim="800000"/>
            <a:headEnd/>
            <a:tailEnd/>
          </a:ln>
        </p:spPr>
      </p:pic>
      <p:sp>
        <p:nvSpPr>
          <p:cNvPr id="2052"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1100" b="0" i="0" u="none" strike="noStrike" cap="none" normalizeH="0" baseline="0" smtClean="0">
                <a:ln>
                  <a:noFill/>
                </a:ln>
                <a:solidFill>
                  <a:schemeClr val="tx1"/>
                </a:solidFill>
                <a:effectLst/>
                <a:latin typeface="Arial" pitchFamily="34" charset="0"/>
                <a:ea typeface="Calibri" pitchFamily="34" charset="0"/>
                <a:cs typeface="Arial" pitchFamily="34" charset="0"/>
              </a:rPr>
              <a:t>	</a:t>
            </a:r>
            <a:endParaRPr kumimoji="0" lang="it-IT" sz="1800" b="0" i="0" u="none" strike="noStrike" cap="none" normalizeH="0" baseline="0" smtClean="0">
              <a:ln>
                <a:noFill/>
              </a:ln>
              <a:solidFill>
                <a:schemeClr val="tx1"/>
              </a:solidFill>
              <a:effectLst/>
              <a:latin typeface="Arial" pitchFamily="34" charset="0"/>
              <a:cs typeface="Arial" pitchFamily="34" charset="0"/>
            </a:endParaRPr>
          </a:p>
        </p:txBody>
      </p:sp>
      <p:sp>
        <p:nvSpPr>
          <p:cNvPr id="2053" name="Rectangle 5"/>
          <p:cNvSpPr>
            <a:spLocks noChangeArrowheads="1"/>
          </p:cNvSpPr>
          <p:nvPr/>
        </p:nvSpPr>
        <p:spPr bwMode="auto">
          <a:xfrm>
            <a:off x="0" y="388620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it-IT"/>
          </a:p>
        </p:txBody>
      </p:sp>
      <p:sp>
        <p:nvSpPr>
          <p:cNvPr id="2054" name="Rectangle 6"/>
          <p:cNvSpPr>
            <a:spLocks noChangeArrowheads="1"/>
          </p:cNvSpPr>
          <p:nvPr/>
        </p:nvSpPr>
        <p:spPr bwMode="auto">
          <a:xfrm>
            <a:off x="2606675" y="43434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it-IT"/>
          </a:p>
        </p:txBody>
      </p:sp>
      <p:sp>
        <p:nvSpPr>
          <p:cNvPr id="2055" name="Rectangle 7"/>
          <p:cNvSpPr>
            <a:spLocks noChangeArrowheads="1"/>
          </p:cNvSpPr>
          <p:nvPr/>
        </p:nvSpPr>
        <p:spPr bwMode="auto">
          <a:xfrm>
            <a:off x="0" y="632460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it-IT" sz="1800" b="0" i="0" u="none" strike="noStrike" cap="none" normalizeH="0" baseline="0" smtClean="0">
              <a:ln>
                <a:noFill/>
              </a:ln>
              <a:solidFill>
                <a:schemeClr val="tx1"/>
              </a:solidFill>
              <a:effectLst/>
              <a:latin typeface="Arial" pitchFamily="34" charset="0"/>
              <a:cs typeface="Arial" pitchFamily="34" charset="0"/>
            </a:endParaRPr>
          </a:p>
        </p:txBody>
      </p:sp>
      <p:pic>
        <p:nvPicPr>
          <p:cNvPr id="2056" name="Immagine 1" descr="F:\SCANFILE\1.JPG"/>
          <p:cNvPicPr>
            <a:picLocks noChangeAspect="1" noChangeArrowheads="1"/>
          </p:cNvPicPr>
          <p:nvPr/>
        </p:nvPicPr>
        <p:blipFill>
          <a:blip r:embed="rId5" cstate="print"/>
          <a:srcRect/>
          <a:stretch>
            <a:fillRect/>
          </a:stretch>
        </p:blipFill>
        <p:spPr bwMode="auto">
          <a:xfrm>
            <a:off x="238125" y="603250"/>
            <a:ext cx="4324350" cy="3429000"/>
          </a:xfrm>
          <a:prstGeom prst="rect">
            <a:avLst/>
          </a:prstGeom>
          <a:noFill/>
          <a:ln w="31750">
            <a:solidFill>
              <a:srgbClr val="C00000"/>
            </a:solidFill>
            <a:miter lim="800000"/>
            <a:headEnd/>
            <a:tailEnd/>
          </a:ln>
        </p:spPr>
      </p:pic>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3"/>
          <p:cNvSpPr txBox="1">
            <a:spLocks noChangeArrowheads="1"/>
          </p:cNvSpPr>
          <p:nvPr/>
        </p:nvSpPr>
        <p:spPr bwMode="auto">
          <a:xfrm>
            <a:off x="539552" y="1052736"/>
            <a:ext cx="7920037" cy="4401205"/>
          </a:xfrm>
          <a:prstGeom prst="rect">
            <a:avLst/>
          </a:prstGeom>
          <a:ln>
            <a:solidFill>
              <a:srgbClr val="FF0000"/>
            </a:solidFill>
            <a:headEnd/>
            <a:tailEnd/>
          </a:ln>
        </p:spPr>
        <p:style>
          <a:lnRef idx="2">
            <a:schemeClr val="accent1"/>
          </a:lnRef>
          <a:fillRef idx="1">
            <a:schemeClr val="lt1"/>
          </a:fillRef>
          <a:effectRef idx="0">
            <a:schemeClr val="accent1"/>
          </a:effectRef>
          <a:fontRef idx="minor">
            <a:schemeClr val="dk1"/>
          </a:fontRef>
        </p:style>
        <p:txBody>
          <a:bodyPr>
            <a:spAutoFit/>
          </a:bodyPr>
          <a:lstStyle/>
          <a:p>
            <a:pPr>
              <a:defRPr/>
            </a:pPr>
            <a:r>
              <a:rPr lang="it-IT" sz="2000" dirty="0">
                <a:latin typeface="Comic Sans MS" pitchFamily="66" charset="0"/>
              </a:rPr>
              <a:t>4. ‘Onora tuo padre tua madre</a:t>
            </a:r>
            <a:r>
              <a:rPr lang="it-IT" sz="2000" dirty="0" smtClean="0">
                <a:latin typeface="Comic Sans MS" pitchFamily="66" charset="0"/>
              </a:rPr>
              <a:t>’</a:t>
            </a:r>
          </a:p>
          <a:p>
            <a:pPr>
              <a:defRPr/>
            </a:pPr>
            <a:r>
              <a:rPr lang="it-IT" sz="2000" dirty="0" smtClean="0"/>
              <a:t>La quinta parola sta a confine tra la tavola che riguarda il rapporto con Dio e quella che riguarda il rapporto con l’uomo. La risposta rabbinica è illuminante a riguardo: ‘onorare’ il padre e la madre rientra nella relazione tra l’uomo e Dio perché di Dio i genitori sono i rappresentanti sulla terra.</a:t>
            </a:r>
          </a:p>
          <a:p>
            <a:pPr>
              <a:defRPr/>
            </a:pPr>
            <a:r>
              <a:rPr lang="it-IT" sz="2000" dirty="0" smtClean="0"/>
              <a:t>Nell’originale ebraico ‘onorare’ è </a:t>
            </a:r>
            <a:r>
              <a:rPr lang="it-IT" sz="2000" i="1" dirty="0" err="1" smtClean="0"/>
              <a:t>cabed</a:t>
            </a:r>
            <a:r>
              <a:rPr lang="it-IT" sz="2000" dirty="0" smtClean="0"/>
              <a:t>, dal quale deriva </a:t>
            </a:r>
            <a:r>
              <a:rPr lang="it-IT" sz="2000" i="1" dirty="0" err="1" smtClean="0"/>
              <a:t>cabod</a:t>
            </a:r>
            <a:r>
              <a:rPr lang="it-IT" sz="2000" dirty="0" smtClean="0"/>
              <a:t> che vuol dire ‘peso’ e ‘ricchezza’. ‘Onorare’ il padre e la madre vuol dire allora, per il testo biblico, riconoscerne il ‘peso’, la ‘ricchezza’ e l’importanza. Questo implica il </a:t>
            </a:r>
            <a:r>
              <a:rPr lang="it-IT" sz="2000" i="1" dirty="0" smtClean="0"/>
              <a:t>rispetto</a:t>
            </a:r>
            <a:r>
              <a:rPr lang="it-IT" sz="2000" dirty="0" smtClean="0"/>
              <a:t>, che secondo l’etimo </a:t>
            </a:r>
            <a:r>
              <a:rPr lang="it-IT" sz="2000" i="1" dirty="0" err="1" smtClean="0"/>
              <a:t>re-spicere</a:t>
            </a:r>
            <a:r>
              <a:rPr lang="it-IT" sz="2000" dirty="0" smtClean="0"/>
              <a:t>, vuol dire ‘guardare una seconda volta’, avere ciò nei confronti loro un secondo sguardo.</a:t>
            </a:r>
            <a:endParaRPr lang="it-IT" sz="2000" dirty="0">
              <a:latin typeface="Comic Sans MS" pitchFamily="66" charset="0"/>
            </a:endParaRPr>
          </a:p>
          <a:p>
            <a:pPr algn="ctr">
              <a:defRPr/>
            </a:pPr>
            <a:r>
              <a:rPr lang="it-IT" sz="2000" i="1" dirty="0" err="1"/>
              <a:t>Cabed</a:t>
            </a:r>
            <a:r>
              <a:rPr lang="it-IT" sz="2000" i="1" dirty="0"/>
              <a:t> </a:t>
            </a:r>
            <a:r>
              <a:rPr lang="it-IT" sz="2000" dirty="0"/>
              <a:t>onorare – </a:t>
            </a:r>
            <a:r>
              <a:rPr lang="it-IT" sz="2000" i="1" dirty="0" err="1"/>
              <a:t>cabod</a:t>
            </a:r>
            <a:r>
              <a:rPr lang="it-IT" sz="2000" dirty="0"/>
              <a:t> peso e ricchezza</a:t>
            </a:r>
            <a:endParaRPr lang="it-IT" sz="2000" i="1" dirty="0"/>
          </a:p>
          <a:p>
            <a:pPr algn="ctr">
              <a:defRPr/>
            </a:pPr>
            <a:r>
              <a:rPr lang="it-IT" sz="2000" dirty="0"/>
              <a:t>Riconosci il peso e la ricchezza </a:t>
            </a:r>
          </a:p>
          <a:p>
            <a:pPr algn="ctr">
              <a:defRPr/>
            </a:pPr>
            <a:r>
              <a:rPr lang="it-IT" sz="2000" dirty="0"/>
              <a:t>di alcune relazioni</a:t>
            </a:r>
            <a:r>
              <a:rPr lang="it-IT" sz="2000" dirty="0" smtClean="0"/>
              <a:t>.</a:t>
            </a:r>
          </a:p>
          <a:p>
            <a:pPr algn="ctr">
              <a:defRPr/>
            </a:pPr>
            <a:endParaRPr lang="it-IT" sz="20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a:bodyPr>
          <a:lstStyle/>
          <a:p>
            <a:r>
              <a:rPr lang="it-IT" b="1" dirty="0" smtClean="0"/>
              <a:t>La legge, cammino di vita è di libertà</a:t>
            </a:r>
            <a:endParaRPr lang="it-IT" dirty="0"/>
          </a:p>
        </p:txBody>
      </p:sp>
      <p:sp>
        <p:nvSpPr>
          <p:cNvPr id="3" name="Segnaposto contenuto 2"/>
          <p:cNvSpPr>
            <a:spLocks noGrp="1"/>
          </p:cNvSpPr>
          <p:nvPr>
            <p:ph sz="quarter" idx="1"/>
          </p:nvPr>
        </p:nvSpPr>
        <p:spPr/>
        <p:txBody>
          <a:bodyPr>
            <a:normAutofit/>
          </a:bodyPr>
          <a:lstStyle/>
          <a:p>
            <a:r>
              <a:rPr lang="it-IT" dirty="0" smtClean="0"/>
              <a:t>La legge non è innanzitutto una serie di percetti. È allo stesso tempo un insegnamento sui rapporti tra Dio e l’essere umano e un’istruzione in vista dell’azione. Questa legge (Torah) delinea una condotta, un comportamento, insomma un cammino che porta verso la vita e la felicità come dice il Salmo 119,32: &lt;&lt;Corro per la via dei tuoi comandamenti, perché hai dilatato il mio cuore&gt;&gt;.</a:t>
            </a:r>
            <a:endParaRPr lang="it-IT" dirty="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p:cNvSpPr/>
          <p:nvPr/>
        </p:nvSpPr>
        <p:spPr>
          <a:xfrm>
            <a:off x="2286000" y="1859340"/>
            <a:ext cx="4572000" cy="3139321"/>
          </a:xfrm>
          <a:prstGeom prst="rect">
            <a:avLst/>
          </a:prstGeom>
        </p:spPr>
        <p:txBody>
          <a:bodyPr>
            <a:spAutoFit/>
          </a:bodyPr>
          <a:lstStyle/>
          <a:p>
            <a:r>
              <a:rPr lang="it-IT" dirty="0" smtClean="0"/>
              <a:t>Onora  il padre e la madre</a:t>
            </a:r>
          </a:p>
          <a:p>
            <a:r>
              <a:rPr lang="it-IT" dirty="0" smtClean="0"/>
              <a:t>Questo comandamento dà tutta l’importanza al padre e alla madre; l’importanza dovuta a coloro che ti hanno trasmesso i doni più grandi: la vita e l’amore. I genitori ci fanno vivere l’esperienza dell’essere accolti e amati autenticamente, come ci ama Dio: come </a:t>
            </a:r>
            <a:r>
              <a:rPr lang="it-IT" dirty="0" err="1" smtClean="0"/>
              <a:t>persone…e</a:t>
            </a:r>
            <a:r>
              <a:rPr lang="it-IT" dirty="0" smtClean="0"/>
              <a:t> non in modo strumentale. E’ la seconda grande azione di grazie, dopo quella dovuta a Dio( III comandamento ).</a:t>
            </a:r>
            <a:endParaRPr lang="it-IT" dirty="0"/>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ext Box 2"/>
          <p:cNvSpPr txBox="1">
            <a:spLocks noChangeArrowheads="1"/>
          </p:cNvSpPr>
          <p:nvPr/>
        </p:nvSpPr>
        <p:spPr bwMode="auto">
          <a:xfrm>
            <a:off x="468313" y="765175"/>
            <a:ext cx="7775575" cy="2862322"/>
          </a:xfrm>
          <a:prstGeom prst="rect">
            <a:avLst/>
          </a:prstGeom>
          <a:ln>
            <a:headEnd/>
            <a:tailEnd/>
          </a:ln>
        </p:spPr>
        <p:style>
          <a:lnRef idx="2">
            <a:schemeClr val="dk1"/>
          </a:lnRef>
          <a:fillRef idx="1">
            <a:schemeClr val="lt1"/>
          </a:fillRef>
          <a:effectRef idx="0">
            <a:schemeClr val="dk1"/>
          </a:effectRef>
          <a:fontRef idx="minor">
            <a:schemeClr val="dk1"/>
          </a:fontRef>
        </p:style>
        <p:txBody>
          <a:bodyPr>
            <a:spAutoFit/>
          </a:bodyPr>
          <a:lstStyle/>
          <a:p>
            <a:pPr>
              <a:spcBef>
                <a:spcPct val="50000"/>
              </a:spcBef>
              <a:defRPr/>
            </a:pPr>
            <a:r>
              <a:rPr lang="it-IT" sz="2400" dirty="0">
                <a:latin typeface="Comic Sans MS" pitchFamily="66" charset="0"/>
              </a:rPr>
              <a:t>5 ‘Non uccidere’.</a:t>
            </a:r>
            <a:r>
              <a:rPr lang="it-IT" sz="2400" dirty="0"/>
              <a:t> </a:t>
            </a:r>
          </a:p>
          <a:p>
            <a:pPr algn="ctr">
              <a:spcBef>
                <a:spcPct val="50000"/>
              </a:spcBef>
              <a:defRPr/>
            </a:pPr>
            <a:r>
              <a:rPr lang="it-IT" sz="2400" dirty="0"/>
              <a:t>Vedere un volto è già udire: non uccidermi (resistenza etica</a:t>
            </a:r>
            <a:r>
              <a:rPr lang="it-IT" sz="2400" dirty="0" smtClean="0"/>
              <a:t>) </a:t>
            </a:r>
          </a:p>
          <a:p>
            <a:pPr lvl="0" algn="ctr">
              <a:spcBef>
                <a:spcPct val="50000"/>
              </a:spcBef>
              <a:defRPr/>
            </a:pPr>
            <a:r>
              <a:rPr lang="it-IT" sz="2400" dirty="0" smtClean="0"/>
              <a:t>L’imperativo divino ‘non uccidere’, iscritto nel volto di ogni uomo, denuncia come disumano qualsiasi umano che si edifichi sull’oblio e il disprezzo degli ultimi e dei deboli. </a:t>
            </a:r>
          </a:p>
          <a:p>
            <a:pPr algn="ctr">
              <a:spcBef>
                <a:spcPct val="50000"/>
              </a:spcBef>
              <a:defRPr/>
            </a:pPr>
            <a:endParaRPr lang="it-IT" sz="2400" dirty="0"/>
          </a:p>
        </p:txBody>
      </p:sp>
      <p:sp>
        <p:nvSpPr>
          <p:cNvPr id="4" name="CasellaDiTesto 3"/>
          <p:cNvSpPr txBox="1"/>
          <p:nvPr/>
        </p:nvSpPr>
        <p:spPr>
          <a:xfrm>
            <a:off x="1403648" y="4509120"/>
            <a:ext cx="4608512" cy="646331"/>
          </a:xfrm>
          <a:prstGeom prst="rect">
            <a:avLst/>
          </a:prstGeom>
          <a:noFill/>
        </p:spPr>
        <p:txBody>
          <a:bodyPr wrap="square" rtlCol="0">
            <a:spAutoFit/>
          </a:bodyPr>
          <a:lstStyle/>
          <a:p>
            <a:r>
              <a:rPr lang="it-IT" dirty="0" smtClean="0"/>
              <a:t>Divieto nazista agli ebrei di guardare negli occhi ai tedeschi </a:t>
            </a:r>
            <a:endParaRPr lang="it-IT"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11266"/>
                                        </p:tgtEl>
                                        <p:attrNameLst>
                                          <p:attrName>style.visibility</p:attrName>
                                        </p:attrNameLst>
                                      </p:cBhvr>
                                      <p:to>
                                        <p:strVal val="visible"/>
                                      </p:to>
                                    </p:set>
                                    <p:animEffect transition="in" filter="dissolve">
                                      <p:cBhvr>
                                        <p:cTn id="7" dur="500"/>
                                        <p:tgtEl>
                                          <p:spTgt spid="1126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6" grpId="0"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p:cNvSpPr/>
          <p:nvPr/>
        </p:nvSpPr>
        <p:spPr>
          <a:xfrm>
            <a:off x="2286000" y="1305342"/>
            <a:ext cx="4572000" cy="4247317"/>
          </a:xfrm>
          <a:prstGeom prst="rect">
            <a:avLst/>
          </a:prstGeom>
        </p:spPr>
        <p:txBody>
          <a:bodyPr>
            <a:spAutoFit/>
          </a:bodyPr>
          <a:lstStyle/>
          <a:p>
            <a:r>
              <a:rPr lang="it-IT" dirty="0" smtClean="0"/>
              <a:t>Non uccidere</a:t>
            </a:r>
          </a:p>
          <a:p>
            <a:r>
              <a:rPr lang="it-IT" dirty="0" smtClean="0"/>
              <a:t>Non uccidere e non lasciar morire:” Chiunque odia il proprio fratello è omicida, e voi sapete che nessun omicida possiede in se stesso la vita eterna” ( Giovanni 3,15) ; “Avete inteso che fu detto agli antichi: Non ucciderai; Chi avrà ucciso dovrà essere sottoposto al giudizio. Ma io vi dico: chiunque si adira con il proprio fratello, dovrà essere sottoposto al giudizio. Chi poi dice al fratello: “stupido”, dovrà essere sottoposto al sinedrio: e chi gli dice: “pazzo” ,sarà destinato al fuoco della Geenna” ( Matteo 5,21-22).</a:t>
            </a:r>
            <a:endParaRPr lang="it-IT" dirty="0"/>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3"/>
          <p:cNvSpPr txBox="1">
            <a:spLocks noChangeArrowheads="1"/>
          </p:cNvSpPr>
          <p:nvPr/>
        </p:nvSpPr>
        <p:spPr bwMode="auto">
          <a:xfrm>
            <a:off x="395536" y="908720"/>
            <a:ext cx="8280400" cy="5016758"/>
          </a:xfrm>
          <a:prstGeom prst="rect">
            <a:avLst/>
          </a:prstGeom>
          <a:ln>
            <a:solidFill>
              <a:srgbClr val="FF0000"/>
            </a:solidFill>
            <a:headEnd/>
            <a:tailEnd/>
          </a:ln>
        </p:spPr>
        <p:style>
          <a:lnRef idx="2">
            <a:schemeClr val="accent1"/>
          </a:lnRef>
          <a:fillRef idx="1">
            <a:schemeClr val="lt1"/>
          </a:fillRef>
          <a:effectRef idx="0">
            <a:schemeClr val="accent1"/>
          </a:effectRef>
          <a:fontRef idx="minor">
            <a:schemeClr val="dk1"/>
          </a:fontRef>
        </p:style>
        <p:txBody>
          <a:bodyPr>
            <a:spAutoFit/>
          </a:bodyPr>
          <a:lstStyle/>
          <a:p>
            <a:pPr>
              <a:spcBef>
                <a:spcPct val="50000"/>
              </a:spcBef>
              <a:defRPr/>
            </a:pPr>
            <a:r>
              <a:rPr lang="it-IT" sz="2000" dirty="0">
                <a:latin typeface="Comic Sans MS" pitchFamily="66" charset="0"/>
              </a:rPr>
              <a:t>6. ‘Non commettere adulterio’.</a:t>
            </a:r>
            <a:r>
              <a:rPr lang="it-IT" sz="2000" dirty="0"/>
              <a:t> </a:t>
            </a:r>
          </a:p>
          <a:p>
            <a:pPr algn="ctr">
              <a:spcBef>
                <a:spcPct val="50000"/>
              </a:spcBef>
              <a:defRPr/>
            </a:pPr>
            <a:r>
              <a:rPr lang="it-IT" sz="2000" dirty="0"/>
              <a:t>L’ebraico </a:t>
            </a:r>
            <a:r>
              <a:rPr lang="it-IT" sz="2000" i="1" dirty="0" err="1"/>
              <a:t>na</a:t>
            </a:r>
            <a:r>
              <a:rPr lang="it-IT" sz="2000" i="1" dirty="0"/>
              <a:t>’</a:t>
            </a:r>
            <a:r>
              <a:rPr lang="it-IT" sz="2000" i="1" dirty="0" err="1"/>
              <a:t>af</a:t>
            </a:r>
            <a:r>
              <a:rPr lang="it-IT" sz="2000" dirty="0"/>
              <a:t>  ha un senso più ampio del semplice adulterio: comprende ogni adulterazione </a:t>
            </a:r>
            <a:endParaRPr lang="it-IT" sz="2000" dirty="0" smtClean="0"/>
          </a:p>
          <a:p>
            <a:pPr algn="ctr">
              <a:spcBef>
                <a:spcPct val="50000"/>
              </a:spcBef>
              <a:defRPr/>
            </a:pPr>
            <a:r>
              <a:rPr lang="it-IT" sz="2000" dirty="0" smtClean="0"/>
              <a:t>Nel medioevo l’</a:t>
            </a:r>
            <a:r>
              <a:rPr lang="it-IT" sz="2000" i="1" dirty="0" err="1" smtClean="0"/>
              <a:t>adulterator</a:t>
            </a:r>
            <a:r>
              <a:rPr lang="it-IT" sz="2000" dirty="0" smtClean="0"/>
              <a:t> era il falsificatore. Il termine ‘adulterio’ allora deve essere inteso nel suo antico significato di ‘alterare la purezza’, appunto ‘falsificare’. Ciò che altera la sessualità umana, secondo questa interpretazione, è trasformarla in un falso dio o idolo, cioè in uno </a:t>
            </a:r>
            <a:r>
              <a:rPr lang="it-IT" sz="2000" dirty="0" err="1" smtClean="0"/>
              <a:t>pseudoassoluto</a:t>
            </a:r>
            <a:r>
              <a:rPr lang="it-IT" sz="2000" dirty="0" smtClean="0"/>
              <a:t> che, inesistente, non è in grado di garantirne la felicità.</a:t>
            </a:r>
          </a:p>
          <a:p>
            <a:pPr algn="ctr">
              <a:spcBef>
                <a:spcPct val="50000"/>
              </a:spcBef>
              <a:defRPr/>
            </a:pPr>
            <a:r>
              <a:rPr lang="it-IT" sz="2000" dirty="0" smtClean="0"/>
              <a:t>La sessualità, essendo linguaggio ed evento, deve essere umanizzata, trasformata da pulsione in linguaggio, da linguaggio in relazione e da relazione a comunione. Il ‘tu’ che mi sta di fronte apre lo spazio al dialogo. Ciò che ‘altera’ la sessualità umana è la sua riduzione a piacere dell’io dove l’altro da partner è ridotto a merce di scambio e di consumo.</a:t>
            </a:r>
            <a:endParaRPr lang="it-IT" sz="2000" dirty="0"/>
          </a:p>
          <a:p>
            <a:pPr algn="ctr">
              <a:spcBef>
                <a:spcPct val="50000"/>
              </a:spcBef>
              <a:defRPr/>
            </a:pPr>
            <a:r>
              <a:rPr lang="it-IT" sz="2000" dirty="0"/>
              <a:t>Non adulterare le relazioni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ssolve">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p:cNvSpPr/>
          <p:nvPr/>
        </p:nvSpPr>
        <p:spPr>
          <a:xfrm>
            <a:off x="2286000" y="751344"/>
            <a:ext cx="4572000" cy="5355312"/>
          </a:xfrm>
          <a:prstGeom prst="rect">
            <a:avLst/>
          </a:prstGeom>
        </p:spPr>
        <p:txBody>
          <a:bodyPr>
            <a:spAutoFit/>
          </a:bodyPr>
          <a:lstStyle/>
          <a:p>
            <a:r>
              <a:rPr lang="it-IT" dirty="0" smtClean="0"/>
              <a:t>Non commettere adulterio</a:t>
            </a:r>
          </a:p>
          <a:p>
            <a:r>
              <a:rPr lang="it-IT" dirty="0" smtClean="0"/>
              <a:t>La formula catechistica recita :”Non commettere atti impuri”. L’adulterio è il punto di arrivo, il punto più basso. Ma tutto inizia dal cuore impuro, da cui scaturisce ogni iniquità (cfr. Matteo 15,19 ). E’ impuro il cuore diviso, il cuore che ama male, perché permette al piacere desiderato ( eros) di tiranneggiare l’uomo, conducendolo a curarsi egoisticamente su se stesso e a trattare l’altro come se fosse un giocattolo in suo possesso. Il desiderio impuro intralcia così la capacità di donarsi, di volere il bene dell’altro, di amare in modo grande, ordinato, salvifico (agape ). Chi commette atti impuri compromette la sua capacità di amare in modo </a:t>
            </a:r>
            <a:r>
              <a:rPr lang="it-IT" dirty="0" err="1" smtClean="0"/>
              <a:t>grande…Beati</a:t>
            </a:r>
            <a:r>
              <a:rPr lang="it-IT" dirty="0" smtClean="0"/>
              <a:t> i puri di cuore!</a:t>
            </a:r>
            <a:endParaRPr lang="it-IT" dirty="0"/>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ext Box 2"/>
          <p:cNvSpPr txBox="1">
            <a:spLocks noChangeArrowheads="1"/>
          </p:cNvSpPr>
          <p:nvPr/>
        </p:nvSpPr>
        <p:spPr bwMode="auto">
          <a:xfrm>
            <a:off x="611188" y="692150"/>
            <a:ext cx="7489825" cy="3170099"/>
          </a:xfrm>
          <a:prstGeom prst="rect">
            <a:avLst/>
          </a:prstGeom>
          <a:ln>
            <a:headEnd/>
            <a:tailEnd/>
          </a:ln>
        </p:spPr>
        <p:style>
          <a:lnRef idx="2">
            <a:schemeClr val="dk1"/>
          </a:lnRef>
          <a:fillRef idx="1">
            <a:schemeClr val="lt1"/>
          </a:fillRef>
          <a:effectRef idx="0">
            <a:schemeClr val="dk1"/>
          </a:effectRef>
          <a:fontRef idx="minor">
            <a:schemeClr val="dk1"/>
          </a:fontRef>
        </p:style>
        <p:txBody>
          <a:bodyPr>
            <a:spAutoFit/>
          </a:bodyPr>
          <a:lstStyle/>
          <a:p>
            <a:pPr>
              <a:spcBef>
                <a:spcPct val="50000"/>
              </a:spcBef>
              <a:defRPr/>
            </a:pPr>
            <a:r>
              <a:rPr lang="it-IT" sz="2000" dirty="0"/>
              <a:t>7. ‘Non rubare’. </a:t>
            </a:r>
            <a:endParaRPr lang="it-IT" sz="2000" dirty="0" smtClean="0"/>
          </a:p>
          <a:p>
            <a:pPr>
              <a:spcBef>
                <a:spcPct val="50000"/>
              </a:spcBef>
              <a:defRPr/>
            </a:pPr>
            <a:r>
              <a:rPr lang="it-IT" sz="2000" dirty="0" smtClean="0"/>
              <a:t>Per la Bibbia, Israele – cioè l’uomo – è straniero sulla terra non perché non gli basta ma perché non può rivendicarne il diritto di possesso e in essa può abitarvi solo con la coscienza di chi vi è ospitato.</a:t>
            </a:r>
          </a:p>
          <a:p>
            <a:pPr>
              <a:spcBef>
                <a:spcPct val="50000"/>
              </a:spcBef>
              <a:defRPr/>
            </a:pPr>
            <a:r>
              <a:rPr lang="it-IT" sz="2000" dirty="0" smtClean="0"/>
              <a:t>Tutti abbiamo ricevuto questo dono e il dono non si </a:t>
            </a:r>
            <a:r>
              <a:rPr lang="it-IT" sz="2000" dirty="0" err="1" smtClean="0"/>
              <a:t>ruba…</a:t>
            </a:r>
            <a:endParaRPr lang="it-IT" sz="2000" dirty="0" smtClean="0"/>
          </a:p>
          <a:p>
            <a:pPr algn="ctr">
              <a:spcBef>
                <a:spcPct val="50000"/>
              </a:spcBef>
              <a:defRPr/>
            </a:pPr>
            <a:r>
              <a:rPr lang="it-IT" sz="2000" dirty="0" smtClean="0"/>
              <a:t>Se del mondo l’unico proprietario è Dio, ogni altro lo può essere solo secondariamente o rappresentativamente. </a:t>
            </a:r>
            <a:endParaRPr lang="it-IT" sz="2000" dirty="0"/>
          </a:p>
          <a:p>
            <a:pPr algn="ctr">
              <a:spcBef>
                <a:spcPct val="50000"/>
              </a:spcBef>
              <a:defRPr/>
            </a:pPr>
            <a:r>
              <a:rPr lang="it-IT" sz="2000" dirty="0" smtClean="0"/>
              <a:t>Entrare </a:t>
            </a:r>
            <a:r>
              <a:rPr lang="it-IT" sz="2000" dirty="0"/>
              <a:t>nella logica della gratuità.</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2290"/>
                                        </p:tgtEl>
                                        <p:attrNameLst>
                                          <p:attrName>style.visibility</p:attrName>
                                        </p:attrNameLst>
                                      </p:cBhvr>
                                      <p:to>
                                        <p:strVal val="visible"/>
                                      </p:to>
                                    </p:set>
                                    <p:animEffect transition="in" filter="fade">
                                      <p:cBhvr>
                                        <p:cTn id="7" dur="2000"/>
                                        <p:tgtEl>
                                          <p:spTgt spid="1229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290" grpId="0" animBg="1"/>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p:cNvSpPr/>
          <p:nvPr/>
        </p:nvSpPr>
        <p:spPr>
          <a:xfrm>
            <a:off x="2286000" y="1997839"/>
            <a:ext cx="4572000" cy="2862322"/>
          </a:xfrm>
          <a:prstGeom prst="rect">
            <a:avLst/>
          </a:prstGeom>
        </p:spPr>
        <p:txBody>
          <a:bodyPr>
            <a:spAutoFit/>
          </a:bodyPr>
          <a:lstStyle/>
          <a:p>
            <a:r>
              <a:rPr lang="it-IT" dirty="0" smtClean="0"/>
              <a:t>Non rubare</a:t>
            </a:r>
          </a:p>
          <a:p>
            <a:r>
              <a:rPr lang="it-IT" dirty="0" smtClean="0"/>
              <a:t>”Ama il prossimo tuo come te stesso”. Che significa concretamente? Significa scegliere di non “ferirlo” inutilmente(IV comandamento ),di non usarlo per il proprio piacere (</a:t>
            </a:r>
            <a:r>
              <a:rPr lang="it-IT" dirty="0" err="1" smtClean="0"/>
              <a:t>VI</a:t>
            </a:r>
            <a:r>
              <a:rPr lang="it-IT" dirty="0" smtClean="0"/>
              <a:t> comandamento), di non prendere ciò che gli appartiene per il proprio piacere. Chi ama non allunga le mani per prendere, ma le allarga per </a:t>
            </a:r>
            <a:r>
              <a:rPr lang="it-IT" dirty="0" err="1" smtClean="0"/>
              <a:t>accogliere…</a:t>
            </a:r>
            <a:endParaRPr lang="it-IT" dirty="0"/>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ext Box 2"/>
          <p:cNvSpPr txBox="1">
            <a:spLocks noChangeArrowheads="1"/>
          </p:cNvSpPr>
          <p:nvPr/>
        </p:nvSpPr>
        <p:spPr bwMode="auto">
          <a:xfrm>
            <a:off x="323528" y="1196752"/>
            <a:ext cx="7850187" cy="2862322"/>
          </a:xfrm>
          <a:prstGeom prst="rect">
            <a:avLst/>
          </a:prstGeom>
          <a:ln>
            <a:headEnd/>
            <a:tailEnd/>
          </a:ln>
        </p:spPr>
        <p:style>
          <a:lnRef idx="2">
            <a:schemeClr val="dk1"/>
          </a:lnRef>
          <a:fillRef idx="1">
            <a:schemeClr val="lt1"/>
          </a:fillRef>
          <a:effectRef idx="0">
            <a:schemeClr val="dk1"/>
          </a:effectRef>
          <a:fontRef idx="minor">
            <a:schemeClr val="dk1"/>
          </a:fontRef>
        </p:style>
        <p:txBody>
          <a:bodyPr>
            <a:spAutoFit/>
          </a:bodyPr>
          <a:lstStyle/>
          <a:p>
            <a:pPr>
              <a:defRPr/>
            </a:pPr>
            <a:r>
              <a:rPr lang="it-IT" sz="2000" dirty="0">
                <a:latin typeface="Comic Sans MS" pitchFamily="66" charset="0"/>
              </a:rPr>
              <a:t>8. ‘Non dire falsa testimonianza</a:t>
            </a:r>
            <a:r>
              <a:rPr lang="it-IT" sz="2000" dirty="0" smtClean="0">
                <a:latin typeface="Comic Sans MS" pitchFamily="66" charset="0"/>
              </a:rPr>
              <a:t>’</a:t>
            </a:r>
          </a:p>
          <a:p>
            <a:pPr algn="ctr">
              <a:defRPr/>
            </a:pPr>
            <a:r>
              <a:rPr lang="it-IT" sz="2000" dirty="0" smtClean="0"/>
              <a:t>il termine </a:t>
            </a:r>
            <a:r>
              <a:rPr lang="it-IT" sz="2000" i="1" dirty="0" err="1" smtClean="0"/>
              <a:t>deber</a:t>
            </a:r>
            <a:r>
              <a:rPr lang="it-IT" sz="2000" dirty="0" smtClean="0"/>
              <a:t>, che solo una impercettibile differenza separa da </a:t>
            </a:r>
            <a:r>
              <a:rPr lang="it-IT" sz="2000" i="1" dirty="0" err="1" smtClean="0"/>
              <a:t>dabar</a:t>
            </a:r>
            <a:r>
              <a:rPr lang="it-IT" sz="2000" dirty="0" smtClean="0"/>
              <a:t>, che vuol dire parola. Il famoso scrittore reagì con un interrogativo folgorante: ‘allora la peste sarebbe la conseguenza di una deformazione della parola?’. Tradisci il </a:t>
            </a:r>
            <a:r>
              <a:rPr lang="it-IT" sz="2000" i="1" dirty="0" err="1" smtClean="0"/>
              <a:t>dabar</a:t>
            </a:r>
            <a:r>
              <a:rPr lang="it-IT" sz="2000" dirty="0" smtClean="0"/>
              <a:t> e ti trovi il </a:t>
            </a:r>
            <a:r>
              <a:rPr lang="it-IT" sz="2000" i="1" dirty="0" err="1" smtClean="0"/>
              <a:t>deber</a:t>
            </a:r>
            <a:r>
              <a:rPr lang="it-IT" sz="2000" dirty="0" smtClean="0"/>
              <a:t>, uccidi la parola e avrai la peste. Sottrarre la parola alla menzogna significa vincolarla all’ordine della verità.</a:t>
            </a:r>
            <a:endParaRPr lang="it-IT" sz="2000" i="1" dirty="0">
              <a:latin typeface="Comic Sans MS" pitchFamily="66" charset="0"/>
            </a:endParaRPr>
          </a:p>
          <a:p>
            <a:pPr algn="ctr">
              <a:defRPr/>
            </a:pPr>
            <a:r>
              <a:rPr lang="it-IT" sz="2000" i="1" dirty="0" err="1"/>
              <a:t>Dabar</a:t>
            </a:r>
            <a:r>
              <a:rPr lang="it-IT" sz="2000" i="1" dirty="0"/>
              <a:t> </a:t>
            </a:r>
            <a:r>
              <a:rPr lang="it-IT" sz="2000" dirty="0"/>
              <a:t>(parola) e </a:t>
            </a:r>
            <a:r>
              <a:rPr lang="it-IT" sz="2000" i="1" dirty="0" err="1"/>
              <a:t>deber</a:t>
            </a:r>
            <a:r>
              <a:rPr lang="it-IT" sz="2000" i="1" dirty="0"/>
              <a:t> </a:t>
            </a:r>
            <a:r>
              <a:rPr lang="it-IT" sz="2000" dirty="0"/>
              <a:t>(peste)</a:t>
            </a:r>
          </a:p>
          <a:p>
            <a:pPr algn="ctr">
              <a:defRPr/>
            </a:pPr>
            <a:r>
              <a:rPr lang="it-IT" sz="2000" dirty="0"/>
              <a:t>La parola falsificata genera relazioni appestate. </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13314"/>
                                        </p:tgtEl>
                                        <p:attrNameLst>
                                          <p:attrName>style.visibility</p:attrName>
                                        </p:attrNameLst>
                                      </p:cBhvr>
                                      <p:to>
                                        <p:strVal val="visible"/>
                                      </p:to>
                                    </p:set>
                                    <p:anim calcmode="lin" valueType="num">
                                      <p:cBhvr>
                                        <p:cTn id="7" dur="1000" fill="hold"/>
                                        <p:tgtEl>
                                          <p:spTgt spid="13314"/>
                                        </p:tgtEl>
                                        <p:attrNameLst>
                                          <p:attrName>ppt_w</p:attrName>
                                        </p:attrNameLst>
                                      </p:cBhvr>
                                      <p:tavLst>
                                        <p:tav tm="0">
                                          <p:val>
                                            <p:strVal val="#ppt_w*0.70"/>
                                          </p:val>
                                        </p:tav>
                                        <p:tav tm="100000">
                                          <p:val>
                                            <p:strVal val="#ppt_w"/>
                                          </p:val>
                                        </p:tav>
                                      </p:tavLst>
                                    </p:anim>
                                    <p:anim calcmode="lin" valueType="num">
                                      <p:cBhvr>
                                        <p:cTn id="8" dur="1000" fill="hold"/>
                                        <p:tgtEl>
                                          <p:spTgt spid="13314"/>
                                        </p:tgtEl>
                                        <p:attrNameLst>
                                          <p:attrName>ppt_h</p:attrName>
                                        </p:attrNameLst>
                                      </p:cBhvr>
                                      <p:tavLst>
                                        <p:tav tm="0">
                                          <p:val>
                                            <p:strVal val="#ppt_h"/>
                                          </p:val>
                                        </p:tav>
                                        <p:tav tm="100000">
                                          <p:val>
                                            <p:strVal val="#ppt_h"/>
                                          </p:val>
                                        </p:tav>
                                      </p:tavLst>
                                    </p:anim>
                                    <p:animEffect transition="in" filter="fade">
                                      <p:cBhvr>
                                        <p:cTn id="9" dur="1000"/>
                                        <p:tgtEl>
                                          <p:spTgt spid="133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14" grpId="0" animBg="1"/>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3"/>
          <p:cNvSpPr txBox="1">
            <a:spLocks noChangeArrowheads="1"/>
          </p:cNvSpPr>
          <p:nvPr/>
        </p:nvSpPr>
        <p:spPr bwMode="auto">
          <a:xfrm>
            <a:off x="827584" y="620688"/>
            <a:ext cx="7561262" cy="4708981"/>
          </a:xfrm>
          <a:prstGeom prst="rect">
            <a:avLst/>
          </a:prstGeom>
          <a:ln>
            <a:solidFill>
              <a:srgbClr val="FF0000"/>
            </a:solidFill>
            <a:headEnd/>
            <a:tailEnd/>
          </a:ln>
        </p:spPr>
        <p:style>
          <a:lnRef idx="2">
            <a:schemeClr val="dk1"/>
          </a:lnRef>
          <a:fillRef idx="1">
            <a:schemeClr val="lt1"/>
          </a:fillRef>
          <a:effectRef idx="0">
            <a:schemeClr val="dk1"/>
          </a:effectRef>
          <a:fontRef idx="minor">
            <a:schemeClr val="dk1"/>
          </a:fontRef>
        </p:style>
        <p:txBody>
          <a:bodyPr>
            <a:spAutoFit/>
          </a:bodyPr>
          <a:lstStyle/>
          <a:p>
            <a:pPr>
              <a:spcBef>
                <a:spcPct val="50000"/>
              </a:spcBef>
              <a:defRPr/>
            </a:pPr>
            <a:r>
              <a:rPr lang="it-IT" sz="2000" dirty="0">
                <a:latin typeface="Comic Sans MS" pitchFamily="66" charset="0"/>
              </a:rPr>
              <a:t>9 e 10. ‘Non desiderare’.</a:t>
            </a:r>
            <a:r>
              <a:rPr lang="it-IT" sz="2000" dirty="0"/>
              <a:t> </a:t>
            </a:r>
          </a:p>
          <a:p>
            <a:pPr algn="ctr">
              <a:spcBef>
                <a:spcPct val="50000"/>
              </a:spcBef>
              <a:defRPr/>
            </a:pPr>
            <a:r>
              <a:rPr lang="it-IT" sz="2000" dirty="0" smtClean="0"/>
              <a:t>Il decalogo segue quest’ordine, ponendo al termine il divieto di desiderio, proprio per mostrare come gradualmente si arriva alla radice di ogni male.</a:t>
            </a:r>
          </a:p>
          <a:p>
            <a:pPr algn="ctr">
              <a:spcBef>
                <a:spcPct val="50000"/>
              </a:spcBef>
              <a:defRPr/>
            </a:pPr>
            <a:r>
              <a:rPr lang="it-IT" sz="2000" dirty="0" smtClean="0"/>
              <a:t> Per il racconto biblico il desiderio è violento se e quando cancella la differenza o gratuità e si identifica con la volontà di dominio o di possesso con cui l’io si fa misura del reale.</a:t>
            </a:r>
          </a:p>
          <a:p>
            <a:pPr algn="ctr">
              <a:spcBef>
                <a:spcPct val="50000"/>
              </a:spcBef>
              <a:defRPr/>
            </a:pPr>
            <a:r>
              <a:rPr lang="it-IT" sz="2000" dirty="0" smtClean="0"/>
              <a:t>Alla radice della violenza c’è la volontà di possesso, la trasformazione in mio di ciò che non può essere mio e che non essendo mio può essere accolto solo come dono. Il desiderio di possedere genera la violenza. Vietando di desiderare il decimo comandamento sottrae il mondo e le persone all’ordine del possesso e lo riconsegna all’ordine della gratuità.</a:t>
            </a:r>
            <a:endParaRPr lang="it-IT" sz="2000" dirty="0"/>
          </a:p>
          <a:p>
            <a:pPr algn="ctr">
              <a:spcBef>
                <a:spcPct val="50000"/>
              </a:spcBef>
              <a:defRPr/>
            </a:pPr>
            <a:r>
              <a:rPr lang="it-IT" sz="2000" dirty="0"/>
              <a:t>Il desiderio e la volontà di possesso.</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strVal val="#ppt_w*0.70"/>
                                          </p:val>
                                        </p:tav>
                                        <p:tav tm="100000">
                                          <p:val>
                                            <p:strVal val="#ppt_w"/>
                                          </p:val>
                                        </p:tav>
                                      </p:tavLst>
                                    </p:anim>
                                    <p:anim calcmode="lin" valueType="num">
                                      <p:cBhvr>
                                        <p:cTn id="8" dur="1000" fill="hold"/>
                                        <p:tgtEl>
                                          <p:spTgt spid="2"/>
                                        </p:tgtEl>
                                        <p:attrNameLst>
                                          <p:attrName>ppt_h</p:attrName>
                                        </p:attrNameLst>
                                      </p:cBhvr>
                                      <p:tavLst>
                                        <p:tav tm="0">
                                          <p:val>
                                            <p:strVal val="#ppt_h"/>
                                          </p:val>
                                        </p:tav>
                                        <p:tav tm="100000">
                                          <p:val>
                                            <p:strVal val="#ppt_h"/>
                                          </p:val>
                                        </p:tav>
                                      </p:tavLst>
                                    </p:anim>
                                    <p:animEffect transition="in" filter="fade">
                                      <p:cBhvr>
                                        <p:cTn id="9"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p:cNvSpPr/>
          <p:nvPr/>
        </p:nvSpPr>
        <p:spPr>
          <a:xfrm>
            <a:off x="2286000" y="2274838"/>
            <a:ext cx="4572000" cy="2308324"/>
          </a:xfrm>
          <a:prstGeom prst="rect">
            <a:avLst/>
          </a:prstGeom>
        </p:spPr>
        <p:txBody>
          <a:bodyPr>
            <a:spAutoFit/>
          </a:bodyPr>
          <a:lstStyle/>
          <a:p>
            <a:r>
              <a:rPr lang="it-IT" dirty="0" smtClean="0"/>
              <a:t>Non desiderare la moglie del tuo </a:t>
            </a:r>
            <a:r>
              <a:rPr lang="it-IT" dirty="0" err="1" smtClean="0"/>
              <a:t>prossimo…le</a:t>
            </a:r>
            <a:r>
              <a:rPr lang="it-IT" dirty="0" smtClean="0"/>
              <a:t> cose del tuo prossimo</a:t>
            </a:r>
          </a:p>
          <a:p>
            <a:r>
              <a:rPr lang="it-IT" dirty="0" smtClean="0"/>
              <a:t>Il furto ,l’adulterio e ogni altra iniquità nascono da desideri disordinati del cuore: chi guarda con il progetto di usare l’altro o di depredarlo ha già commesso un adulterio o un furto nel suo </a:t>
            </a:r>
            <a:r>
              <a:rPr lang="it-IT" dirty="0" err="1" smtClean="0"/>
              <a:t>cuore…</a:t>
            </a:r>
            <a:r>
              <a:rPr lang="it-IT" smtClean="0"/>
              <a:t>( Matteo 5,28 ).</a:t>
            </a:r>
            <a:endParaRPr lang="it-IT"/>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p:cNvSpPr/>
          <p:nvPr/>
        </p:nvSpPr>
        <p:spPr>
          <a:xfrm>
            <a:off x="3779912" y="476672"/>
            <a:ext cx="4224233" cy="830997"/>
          </a:xfrm>
          <a:prstGeom prst="rect">
            <a:avLst/>
          </a:prstGeom>
          <a:noFill/>
        </p:spPr>
        <p:txBody>
          <a:bodyPr wrap="none" lIns="91440" tIns="45720" rIns="91440" bIns="45720">
            <a:spAutoFit/>
            <a:scene3d>
              <a:camera prst="orthographicFront"/>
              <a:lightRig rig="flat" dir="t">
                <a:rot lat="0" lon="0" rev="18900000"/>
              </a:lightRig>
            </a:scene3d>
            <a:sp3d extrusionH="31750" contourW="6350" prstMaterial="powder">
              <a:bevelT w="19050" h="19050" prst="angle"/>
              <a:contourClr>
                <a:schemeClr val="accent3">
                  <a:tint val="100000"/>
                  <a:shade val="100000"/>
                  <a:satMod val="100000"/>
                  <a:hueMod val="100000"/>
                </a:schemeClr>
              </a:contourClr>
            </a:sp3d>
          </a:bodyPr>
          <a:lstStyle/>
          <a:p>
            <a:pPr algn="ctr"/>
            <a:r>
              <a:rPr lang="it-IT" sz="4800" b="1" cap="none" spc="0" dirty="0" smtClean="0">
                <a:ln/>
                <a:solidFill>
                  <a:schemeClr val="accent3">
                    <a:lumMod val="50000"/>
                  </a:schemeClr>
                </a:solidFill>
                <a:effectLst/>
              </a:rPr>
              <a:t>Legge - dono</a:t>
            </a:r>
            <a:endParaRPr lang="it-IT" sz="4800" b="1" cap="none" spc="0" dirty="0">
              <a:ln/>
              <a:solidFill>
                <a:schemeClr val="accent3">
                  <a:lumMod val="50000"/>
                </a:schemeClr>
              </a:solidFill>
              <a:effectLst/>
            </a:endParaRPr>
          </a:p>
        </p:txBody>
      </p:sp>
      <p:sp>
        <p:nvSpPr>
          <p:cNvPr id="3" name="Rettangolo 2"/>
          <p:cNvSpPr/>
          <p:nvPr/>
        </p:nvSpPr>
        <p:spPr>
          <a:xfrm>
            <a:off x="323528" y="2492896"/>
            <a:ext cx="8820472" cy="2554545"/>
          </a:xfrm>
          <a:prstGeom prst="rect">
            <a:avLst/>
          </a:prstGeom>
          <a:noFill/>
        </p:spPr>
        <p:txBody>
          <a:bodyPr wrap="square" lIns="91440" tIns="45720" rIns="91440" bIns="45720">
            <a:spAutoFit/>
            <a:scene3d>
              <a:camera prst="orthographicFront"/>
              <a:lightRig rig="balanced" dir="t">
                <a:rot lat="0" lon="0" rev="2100000"/>
              </a:lightRig>
            </a:scene3d>
            <a:sp3d extrusionH="57150" prstMaterial="metal">
              <a:bevelT w="38100" h="25400"/>
              <a:contourClr>
                <a:schemeClr val="bg2"/>
              </a:contourClr>
            </a:sp3d>
          </a:bodyPr>
          <a:lstStyle/>
          <a:p>
            <a:pPr algn="ctr"/>
            <a:r>
              <a:rPr lang="it-IT" sz="4000" b="1" i="1" cap="none" spc="0" dirty="0" smtClean="0">
                <a:ln w="50800"/>
                <a:solidFill>
                  <a:schemeClr val="bg1">
                    <a:shade val="50000"/>
                  </a:schemeClr>
                </a:solidFill>
                <a:effectLst/>
                <a:latin typeface="Berylium" pitchFamily="2" charset="0"/>
              </a:rPr>
              <a:t>“Io sono il Sig</a:t>
            </a:r>
            <a:r>
              <a:rPr lang="it-IT" sz="4000" b="1" i="1" dirty="0" smtClean="0">
                <a:ln w="50800"/>
                <a:solidFill>
                  <a:schemeClr val="bg1">
                    <a:shade val="50000"/>
                  </a:schemeClr>
                </a:solidFill>
                <a:latin typeface="Berylium" pitchFamily="2" charset="0"/>
              </a:rPr>
              <a:t>nore tuo Dio</a:t>
            </a:r>
          </a:p>
          <a:p>
            <a:pPr algn="ctr"/>
            <a:r>
              <a:rPr lang="it-IT" sz="4000" b="1" i="1" dirty="0" smtClean="0">
                <a:ln w="50800"/>
                <a:solidFill>
                  <a:schemeClr val="bg1">
                    <a:shade val="50000"/>
                  </a:schemeClr>
                </a:solidFill>
                <a:latin typeface="Berylium" pitchFamily="2" charset="0"/>
              </a:rPr>
              <a:t>c</a:t>
            </a:r>
            <a:r>
              <a:rPr lang="it-IT" sz="4000" b="1" i="1" cap="none" spc="0" dirty="0" smtClean="0">
                <a:ln w="50800"/>
                <a:solidFill>
                  <a:schemeClr val="bg1">
                    <a:shade val="50000"/>
                  </a:schemeClr>
                </a:solidFill>
                <a:effectLst/>
                <a:latin typeface="Berylium" pitchFamily="2" charset="0"/>
              </a:rPr>
              <a:t>he ti ho fatto uscire dal paese di Egitto,</a:t>
            </a:r>
          </a:p>
          <a:p>
            <a:pPr algn="ctr"/>
            <a:r>
              <a:rPr lang="it-IT" sz="4000" b="1" i="1" dirty="0" smtClean="0">
                <a:ln w="50800"/>
                <a:solidFill>
                  <a:schemeClr val="bg1">
                    <a:shade val="50000"/>
                  </a:schemeClr>
                </a:solidFill>
                <a:latin typeface="Berylium" pitchFamily="2" charset="0"/>
              </a:rPr>
              <a:t>dalla condizione di schiavitù</a:t>
            </a:r>
            <a:r>
              <a:rPr lang="it-IT" sz="4000" b="1" i="1" cap="none" spc="0" dirty="0" smtClean="0">
                <a:ln w="50800"/>
                <a:solidFill>
                  <a:schemeClr val="bg1">
                    <a:shade val="50000"/>
                  </a:schemeClr>
                </a:solidFill>
                <a:effectLst/>
                <a:latin typeface="Berylium" pitchFamily="2" charset="0"/>
              </a:rPr>
              <a:t>” </a:t>
            </a:r>
          </a:p>
          <a:p>
            <a:pPr algn="ctr"/>
            <a:r>
              <a:rPr lang="it-IT" sz="4000" b="1" i="1" cap="none" spc="0" dirty="0" smtClean="0">
                <a:ln w="50800"/>
                <a:solidFill>
                  <a:schemeClr val="bg1">
                    <a:shade val="50000"/>
                  </a:schemeClr>
                </a:solidFill>
                <a:effectLst/>
                <a:latin typeface="Berylium" pitchFamily="2" charset="0"/>
              </a:rPr>
              <a:t>(</a:t>
            </a:r>
            <a:r>
              <a:rPr lang="it-IT" sz="4000" b="1" i="1" cap="none" spc="0" dirty="0" err="1" smtClean="0">
                <a:ln w="50800"/>
                <a:solidFill>
                  <a:schemeClr val="bg1">
                    <a:shade val="50000"/>
                  </a:schemeClr>
                </a:solidFill>
                <a:effectLst/>
                <a:latin typeface="Berylium" pitchFamily="2" charset="0"/>
              </a:rPr>
              <a:t>Dt</a:t>
            </a:r>
            <a:r>
              <a:rPr lang="it-IT" sz="4000" b="1" i="1" cap="none" spc="0" dirty="0" smtClean="0">
                <a:ln w="50800"/>
                <a:solidFill>
                  <a:schemeClr val="bg1">
                    <a:shade val="50000"/>
                  </a:schemeClr>
                </a:solidFill>
                <a:effectLst/>
                <a:latin typeface="Berylium" pitchFamily="2" charset="0"/>
              </a:rPr>
              <a:t> 5,6; </a:t>
            </a:r>
            <a:r>
              <a:rPr lang="it-IT" sz="4000" b="1" i="1" cap="none" spc="0" dirty="0" err="1" smtClean="0">
                <a:ln w="50800"/>
                <a:solidFill>
                  <a:schemeClr val="bg1">
                    <a:shade val="50000"/>
                  </a:schemeClr>
                </a:solidFill>
                <a:effectLst/>
                <a:latin typeface="Berylium" pitchFamily="2" charset="0"/>
              </a:rPr>
              <a:t>Es</a:t>
            </a:r>
            <a:r>
              <a:rPr lang="it-IT" sz="4000" b="1" i="1" cap="none" spc="0" dirty="0" smtClean="0">
                <a:ln w="50800"/>
                <a:solidFill>
                  <a:schemeClr val="bg1">
                    <a:shade val="50000"/>
                  </a:schemeClr>
                </a:solidFill>
                <a:effectLst/>
                <a:latin typeface="Berylium" pitchFamily="2" charset="0"/>
              </a:rPr>
              <a:t> 20,2)</a:t>
            </a:r>
            <a:endParaRPr lang="it-IT" sz="4000" b="1" i="1" cap="none" spc="0" dirty="0">
              <a:ln w="50800"/>
              <a:solidFill>
                <a:schemeClr val="bg1">
                  <a:shade val="50000"/>
                </a:schemeClr>
              </a:solidFill>
              <a:effectLst/>
              <a:latin typeface="Berylium" pitchFamily="2" charset="0"/>
            </a:endParaRPr>
          </a:p>
        </p:txBody>
      </p:sp>
      <p:pic>
        <p:nvPicPr>
          <p:cNvPr id="13" name="Picture 2"/>
          <p:cNvPicPr>
            <a:picLocks noChangeAspect="1" noChangeArrowheads="1"/>
          </p:cNvPicPr>
          <p:nvPr/>
        </p:nvPicPr>
        <p:blipFill>
          <a:blip r:embed="rId3" cstate="print">
            <a:clrChange>
              <a:clrFrom>
                <a:srgbClr val="6B636E"/>
              </a:clrFrom>
              <a:clrTo>
                <a:srgbClr val="6B636E">
                  <a:alpha val="0"/>
                </a:srgbClr>
              </a:clrTo>
            </a:clrChange>
          </a:blip>
          <a:srcRect/>
          <a:stretch>
            <a:fillRect/>
          </a:stretch>
        </p:blipFill>
        <p:spPr bwMode="auto">
          <a:xfrm rot="20783456">
            <a:off x="530619" y="458315"/>
            <a:ext cx="1843405" cy="1368152"/>
          </a:xfrm>
          <a:prstGeom prst="rect">
            <a:avLst/>
          </a:prstGeom>
          <a:noFill/>
          <a:ln w="9525">
            <a:noFill/>
            <a:miter lim="800000"/>
            <a:headEnd/>
            <a:tailEnd/>
          </a:ln>
        </p:spPr>
      </p:pic>
      <p:pic>
        <p:nvPicPr>
          <p:cNvPr id="35841" name="Picture 1"/>
          <p:cNvPicPr>
            <a:picLocks noChangeAspect="1" noChangeArrowheads="1"/>
          </p:cNvPicPr>
          <p:nvPr/>
        </p:nvPicPr>
        <p:blipFill>
          <a:blip r:embed="rId4" cstate="print"/>
          <a:srcRect l="9722" t="31739" r="25213" b="9827"/>
          <a:stretch>
            <a:fillRect/>
          </a:stretch>
        </p:blipFill>
        <p:spPr bwMode="auto">
          <a:xfrm>
            <a:off x="1691680" y="1196752"/>
            <a:ext cx="1512168" cy="1152128"/>
          </a:xfrm>
          <a:prstGeom prst="rect">
            <a:avLst/>
          </a:prstGeom>
          <a:noFill/>
          <a:ln w="9525">
            <a:noFill/>
            <a:miter lim="800000"/>
            <a:headEnd/>
            <a:tailEnd/>
          </a:ln>
        </p:spPr>
      </p:pic>
      <p:sp>
        <p:nvSpPr>
          <p:cNvPr id="14" name="CasellaDiTesto 13"/>
          <p:cNvSpPr txBox="1"/>
          <p:nvPr/>
        </p:nvSpPr>
        <p:spPr>
          <a:xfrm>
            <a:off x="899592" y="5589240"/>
            <a:ext cx="7704856" cy="523220"/>
          </a:xfrm>
          <a:prstGeom prst="rect">
            <a:avLst/>
          </a:prstGeom>
          <a:noFill/>
        </p:spPr>
        <p:txBody>
          <a:bodyPr wrap="square" rtlCol="0">
            <a:spAutoFit/>
          </a:bodyPr>
          <a:lstStyle/>
          <a:p>
            <a:pPr algn="ctr"/>
            <a:r>
              <a:rPr lang="it-IT" sz="2800" dirty="0" smtClean="0"/>
              <a:t>La legge viene data a protezione del dono</a:t>
            </a:r>
            <a:endParaRPr lang="it-IT" sz="2800" dirty="0"/>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674" name="Picture 2" descr="http://www.yousharm.it/CuteEditor/escursione%20al%20monte%20sinai.jpg"/>
          <p:cNvPicPr>
            <a:picLocks noChangeAspect="1" noChangeArrowheads="1"/>
          </p:cNvPicPr>
          <p:nvPr/>
        </p:nvPicPr>
        <p:blipFill>
          <a:blip r:embed="rId2" cstate="print"/>
          <a:srcRect/>
          <a:stretch>
            <a:fillRect/>
          </a:stretch>
        </p:blipFill>
        <p:spPr bwMode="auto">
          <a:xfrm>
            <a:off x="467544" y="188640"/>
            <a:ext cx="6096000" cy="3228975"/>
          </a:xfrm>
          <a:prstGeom prst="rect">
            <a:avLst/>
          </a:prstGeom>
          <a:noFill/>
        </p:spPr>
      </p:pic>
      <p:pic>
        <p:nvPicPr>
          <p:cNvPr id="28676" name="Picture 4" descr="http://fedepentecostale.xoom.it/virgiliowizard/sites/default/files/sp_wizard/usr/I%20tre%20oggetti%20posti%20nell%27arca.jpg"/>
          <p:cNvPicPr>
            <a:picLocks noChangeAspect="1" noChangeArrowheads="1"/>
          </p:cNvPicPr>
          <p:nvPr/>
        </p:nvPicPr>
        <p:blipFill>
          <a:blip r:embed="rId3" cstate="print"/>
          <a:srcRect/>
          <a:stretch>
            <a:fillRect/>
          </a:stretch>
        </p:blipFill>
        <p:spPr bwMode="auto">
          <a:xfrm>
            <a:off x="4788024" y="4005064"/>
            <a:ext cx="3190875" cy="2305050"/>
          </a:xfrm>
          <a:prstGeom prst="rect">
            <a:avLst/>
          </a:prstGeom>
          <a:noFill/>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57200" y="274638"/>
            <a:ext cx="8435280" cy="1930226"/>
          </a:xfrm>
        </p:spPr>
        <p:txBody>
          <a:bodyPr>
            <a:normAutofit/>
          </a:bodyPr>
          <a:lstStyle/>
          <a:p>
            <a:r>
              <a:rPr lang="it-IT" dirty="0" smtClean="0"/>
              <a:t>Esodo e Sinai</a:t>
            </a:r>
            <a:br>
              <a:rPr lang="it-IT" dirty="0" smtClean="0"/>
            </a:br>
            <a:r>
              <a:rPr lang="it-IT" dirty="0" smtClean="0"/>
              <a:t>Relazione reciproca tra </a:t>
            </a:r>
            <a:br>
              <a:rPr lang="it-IT" dirty="0" smtClean="0"/>
            </a:br>
            <a:r>
              <a:rPr lang="it-IT" dirty="0" smtClean="0"/>
              <a:t>Grazia e comandamento</a:t>
            </a:r>
            <a:endParaRPr lang="it-IT" dirty="0"/>
          </a:p>
        </p:txBody>
      </p:sp>
      <p:sp>
        <p:nvSpPr>
          <p:cNvPr id="7" name="CasellaDiTesto 6"/>
          <p:cNvSpPr txBox="1"/>
          <p:nvPr/>
        </p:nvSpPr>
        <p:spPr>
          <a:xfrm>
            <a:off x="2195736" y="2348881"/>
            <a:ext cx="4824536" cy="2585323"/>
          </a:xfrm>
          <a:prstGeom prst="rect">
            <a:avLst/>
          </a:prstGeom>
          <a:noFill/>
        </p:spPr>
        <p:txBody>
          <a:bodyPr wrap="square" rtlCol="0">
            <a:spAutoFit/>
          </a:bodyPr>
          <a:lstStyle/>
          <a:p>
            <a:r>
              <a:rPr lang="it-IT" dirty="0" smtClean="0"/>
              <a:t>“Io sono il Signore, tuo Dio, che ti ha fatto uscire dal paese di Egitto, dalla condizione di schiavitù”</a:t>
            </a:r>
          </a:p>
          <a:p>
            <a:r>
              <a:rPr lang="it-IT" dirty="0" smtClean="0"/>
              <a:t>È la formula di autopresentazione del Dio legislatore l’iniziativa salvifica di Dio precede la legge</a:t>
            </a:r>
          </a:p>
          <a:p>
            <a:endParaRPr lang="it-IT" dirty="0" smtClean="0"/>
          </a:p>
          <a:p>
            <a:endParaRPr lang="it-IT" dirty="0" smtClean="0"/>
          </a:p>
          <a:p>
            <a:endParaRPr lang="it-IT" dirty="0" smtClean="0"/>
          </a:p>
          <a:p>
            <a:endParaRPr lang="it-IT" dirty="0" smtClean="0"/>
          </a:p>
        </p:txBody>
      </p:sp>
      <p:sp>
        <p:nvSpPr>
          <p:cNvPr id="8" name="CasellaDiTesto 7"/>
          <p:cNvSpPr txBox="1"/>
          <p:nvPr/>
        </p:nvSpPr>
        <p:spPr>
          <a:xfrm>
            <a:off x="3851920" y="4509120"/>
            <a:ext cx="4392488" cy="646331"/>
          </a:xfrm>
          <a:prstGeom prst="rect">
            <a:avLst/>
          </a:prstGeom>
          <a:noFill/>
        </p:spPr>
        <p:txBody>
          <a:bodyPr wrap="square" rtlCol="0">
            <a:spAutoFit/>
          </a:bodyPr>
          <a:lstStyle/>
          <a:p>
            <a:r>
              <a:rPr lang="it-IT" dirty="0" smtClean="0"/>
              <a:t>Questo incipit ci dona il punto di vista con cui guardare alla legge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p:cNvSpPr/>
          <p:nvPr/>
        </p:nvSpPr>
        <p:spPr>
          <a:xfrm>
            <a:off x="3563888" y="1844824"/>
            <a:ext cx="2230098" cy="830997"/>
          </a:xfrm>
          <a:prstGeom prst="rect">
            <a:avLst/>
          </a:prstGeom>
          <a:noFill/>
        </p:spPr>
        <p:txBody>
          <a:bodyPr wrap="none" lIns="91440" tIns="45720" rIns="91440" bIns="45720">
            <a:spAutoFit/>
            <a:scene3d>
              <a:camera prst="orthographicFront"/>
              <a:lightRig rig="flat" dir="t">
                <a:rot lat="0" lon="0" rev="18900000"/>
              </a:lightRig>
            </a:scene3d>
            <a:sp3d extrusionH="31750" contourW="6350" prstMaterial="powder">
              <a:bevelT w="19050" h="19050" prst="angle"/>
              <a:contourClr>
                <a:schemeClr val="accent3">
                  <a:tint val="100000"/>
                  <a:shade val="100000"/>
                  <a:satMod val="100000"/>
                  <a:hueMod val="100000"/>
                </a:schemeClr>
              </a:contourClr>
            </a:sp3d>
          </a:bodyPr>
          <a:lstStyle/>
          <a:p>
            <a:pPr algn="ctr"/>
            <a:r>
              <a:rPr lang="it-IT" sz="4800" b="1" cap="none" spc="0" dirty="0" smtClean="0">
                <a:ln/>
                <a:solidFill>
                  <a:schemeClr val="accent3">
                    <a:lumMod val="50000"/>
                  </a:schemeClr>
                </a:solidFill>
                <a:effectLst/>
              </a:rPr>
              <a:t>Legge </a:t>
            </a:r>
            <a:endParaRPr lang="it-IT" sz="4800" b="1" cap="none" spc="0" dirty="0">
              <a:ln/>
              <a:solidFill>
                <a:schemeClr val="accent3">
                  <a:lumMod val="50000"/>
                </a:schemeClr>
              </a:solidFill>
              <a:effectLst/>
            </a:endParaRPr>
          </a:p>
        </p:txBody>
      </p:sp>
      <p:sp>
        <p:nvSpPr>
          <p:cNvPr id="3" name="Rettangolo 2"/>
          <p:cNvSpPr/>
          <p:nvPr/>
        </p:nvSpPr>
        <p:spPr>
          <a:xfrm>
            <a:off x="0" y="260648"/>
            <a:ext cx="8820472" cy="1323439"/>
          </a:xfrm>
          <a:prstGeom prst="rect">
            <a:avLst/>
          </a:prstGeom>
          <a:noFill/>
        </p:spPr>
        <p:txBody>
          <a:bodyPr wrap="square" lIns="91440" tIns="45720" rIns="91440" bIns="45720">
            <a:spAutoFit/>
            <a:scene3d>
              <a:camera prst="orthographicFront"/>
              <a:lightRig rig="balanced" dir="t">
                <a:rot lat="0" lon="0" rev="2100000"/>
              </a:lightRig>
            </a:scene3d>
            <a:sp3d extrusionH="57150" prstMaterial="metal">
              <a:bevelT w="38100" h="25400"/>
              <a:contourClr>
                <a:schemeClr val="bg2"/>
              </a:contourClr>
            </a:sp3d>
          </a:bodyPr>
          <a:lstStyle/>
          <a:p>
            <a:pPr algn="ctr"/>
            <a:r>
              <a:rPr lang="it-IT" sz="4000" b="1" i="1" cap="none" spc="0" dirty="0" smtClean="0">
                <a:ln w="50800"/>
                <a:solidFill>
                  <a:schemeClr val="bg1">
                    <a:shade val="50000"/>
                  </a:schemeClr>
                </a:solidFill>
                <a:effectLst/>
                <a:latin typeface="Berylium" pitchFamily="2" charset="0"/>
              </a:rPr>
              <a:t>“Conoscerete la verità e </a:t>
            </a:r>
          </a:p>
          <a:p>
            <a:pPr algn="ctr"/>
            <a:r>
              <a:rPr lang="it-IT" sz="4000" b="1" i="1" cap="none" spc="0" dirty="0" smtClean="0">
                <a:ln w="50800"/>
                <a:solidFill>
                  <a:schemeClr val="bg1">
                    <a:shade val="50000"/>
                  </a:schemeClr>
                </a:solidFill>
                <a:effectLst/>
                <a:latin typeface="Berylium" pitchFamily="2" charset="0"/>
              </a:rPr>
              <a:t>la verità vi farà liberi” (</a:t>
            </a:r>
            <a:r>
              <a:rPr lang="it-IT" sz="4000" b="1" i="1" cap="none" spc="0" dirty="0" err="1" smtClean="0">
                <a:ln w="50800"/>
                <a:solidFill>
                  <a:schemeClr val="bg1">
                    <a:shade val="50000"/>
                  </a:schemeClr>
                </a:solidFill>
                <a:effectLst/>
                <a:latin typeface="Berylium" pitchFamily="2" charset="0"/>
              </a:rPr>
              <a:t>Gv</a:t>
            </a:r>
            <a:r>
              <a:rPr lang="it-IT" sz="4000" b="1" i="1" cap="none" spc="0" dirty="0" smtClean="0">
                <a:ln w="50800"/>
                <a:solidFill>
                  <a:schemeClr val="bg1">
                    <a:shade val="50000"/>
                  </a:schemeClr>
                </a:solidFill>
                <a:effectLst/>
                <a:latin typeface="Berylium" pitchFamily="2" charset="0"/>
              </a:rPr>
              <a:t> 8,32)</a:t>
            </a:r>
            <a:endParaRPr lang="it-IT" sz="4000" b="1" i="1" cap="none" spc="0" dirty="0">
              <a:ln w="50800"/>
              <a:solidFill>
                <a:schemeClr val="bg1">
                  <a:shade val="50000"/>
                </a:schemeClr>
              </a:solidFill>
              <a:effectLst/>
              <a:latin typeface="Berylium" pitchFamily="2" charset="0"/>
            </a:endParaRPr>
          </a:p>
        </p:txBody>
      </p:sp>
      <p:sp>
        <p:nvSpPr>
          <p:cNvPr id="4" name="CasellaDiTesto 3"/>
          <p:cNvSpPr txBox="1"/>
          <p:nvPr/>
        </p:nvSpPr>
        <p:spPr>
          <a:xfrm>
            <a:off x="539552" y="2636912"/>
            <a:ext cx="8208912" cy="646331"/>
          </a:xfrm>
          <a:prstGeom prst="rect">
            <a:avLst/>
          </a:prstGeom>
          <a:noFill/>
        </p:spPr>
        <p:txBody>
          <a:bodyPr wrap="square" rtlCol="0">
            <a:spAutoFit/>
          </a:bodyPr>
          <a:lstStyle/>
          <a:p>
            <a:pPr algn="ctr"/>
            <a:r>
              <a:rPr lang="it-IT" dirty="0" smtClean="0"/>
              <a:t>È un Limitazione? Qualcosa di imposto?</a:t>
            </a:r>
          </a:p>
          <a:p>
            <a:pPr algn="ctr"/>
            <a:r>
              <a:rPr lang="it-IT" dirty="0" smtClean="0"/>
              <a:t>Rende liberi o schiavi?</a:t>
            </a:r>
            <a:endParaRPr lang="it-IT" dirty="0"/>
          </a:p>
        </p:txBody>
      </p:sp>
      <p:sp>
        <p:nvSpPr>
          <p:cNvPr id="13" name="Freccia circolare a sinistra 12"/>
          <p:cNvSpPr/>
          <p:nvPr/>
        </p:nvSpPr>
        <p:spPr>
          <a:xfrm>
            <a:off x="5940152" y="1916832"/>
            <a:ext cx="432048" cy="576064"/>
          </a:xfrm>
          <a:prstGeom prst="curved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solidFill>
                <a:schemeClr val="tx1"/>
              </a:solidFill>
            </a:endParaRPr>
          </a:p>
        </p:txBody>
      </p:sp>
      <p:sp>
        <p:nvSpPr>
          <p:cNvPr id="14" name="CasellaDiTesto 13"/>
          <p:cNvSpPr txBox="1"/>
          <p:nvPr/>
        </p:nvSpPr>
        <p:spPr>
          <a:xfrm>
            <a:off x="611560" y="5301208"/>
            <a:ext cx="8208912" cy="923330"/>
          </a:xfrm>
          <a:prstGeom prst="rect">
            <a:avLst/>
          </a:prstGeom>
          <a:noFill/>
          <a:ln>
            <a:noFill/>
          </a:ln>
        </p:spPr>
        <p:txBody>
          <a:bodyPr wrap="square" rtlCol="0">
            <a:spAutoFit/>
          </a:bodyPr>
          <a:lstStyle/>
          <a:p>
            <a:r>
              <a:rPr lang="it-IT" dirty="0" smtClean="0"/>
              <a:t>I comandamenti esprimono le esigenze autentiche della nostra crescita e promuovono il nostro vero bene, …</a:t>
            </a:r>
          </a:p>
          <a:p>
            <a:r>
              <a:rPr lang="it-IT" dirty="0" smtClean="0"/>
              <a:t>Costruiscono personalità libere e responsabili, … autonome.</a:t>
            </a:r>
            <a:endParaRPr lang="it-IT" dirty="0"/>
          </a:p>
        </p:txBody>
      </p:sp>
      <p:sp>
        <p:nvSpPr>
          <p:cNvPr id="15" name="CasellaDiTesto 14"/>
          <p:cNvSpPr txBox="1"/>
          <p:nvPr/>
        </p:nvSpPr>
        <p:spPr>
          <a:xfrm>
            <a:off x="467544" y="3573016"/>
            <a:ext cx="8208912" cy="1231106"/>
          </a:xfrm>
          <a:prstGeom prst="rect">
            <a:avLst/>
          </a:prstGeom>
          <a:noFill/>
          <a:ln>
            <a:solidFill>
              <a:schemeClr val="accent6">
                <a:lumMod val="50000"/>
              </a:schemeClr>
            </a:solidFill>
          </a:ln>
        </p:spPr>
        <p:txBody>
          <a:bodyPr wrap="square" rtlCol="0">
            <a:spAutoFit/>
          </a:bodyPr>
          <a:lstStyle/>
          <a:p>
            <a:r>
              <a:rPr lang="it-IT" dirty="0" smtClean="0">
                <a:effectLst>
                  <a:outerShdw blurRad="38100" dist="38100" dir="2700000" algn="tl">
                    <a:srgbClr val="000000">
                      <a:alpha val="43137"/>
                    </a:srgbClr>
                  </a:outerShdw>
                </a:effectLst>
              </a:rPr>
              <a:t>I comandamenti </a:t>
            </a:r>
            <a:r>
              <a:rPr lang="it-IT" dirty="0" smtClean="0"/>
              <a:t>sono destinati a tutelare il bene della persona, immagine di Dio, mediante la protezione dei suoi beni …</a:t>
            </a:r>
          </a:p>
          <a:p>
            <a:endParaRPr lang="it-IT" dirty="0" smtClean="0"/>
          </a:p>
          <a:p>
            <a:r>
              <a:rPr lang="it-IT" sz="2000" dirty="0" smtClean="0">
                <a:effectLst>
                  <a:outerShdw blurRad="38100" dist="38100" dir="2700000" algn="tl">
                    <a:srgbClr val="000000">
                      <a:alpha val="43137"/>
                    </a:srgbClr>
                  </a:outerShdw>
                </a:effectLst>
              </a:rPr>
              <a:t>Sono la prima tappa necessaria nel cammino verso la libertà</a:t>
            </a:r>
            <a:endParaRPr lang="it-IT" sz="2000" dirty="0">
              <a:effectLst>
                <a:outerShdw blurRad="38100" dist="38100" dir="2700000" algn="tl">
                  <a:srgbClr val="000000">
                    <a:alpha val="43137"/>
                  </a:srgbClr>
                </a:outerShdw>
              </a:effectLst>
            </a:endParaRPr>
          </a:p>
        </p:txBody>
      </p:sp>
      <p:pic>
        <p:nvPicPr>
          <p:cNvPr id="74754" name="Picture 2"/>
          <p:cNvPicPr>
            <a:picLocks noChangeAspect="1" noChangeArrowheads="1"/>
          </p:cNvPicPr>
          <p:nvPr/>
        </p:nvPicPr>
        <p:blipFill>
          <a:blip r:embed="rId3" cstate="print">
            <a:clrChange>
              <a:clrFrom>
                <a:srgbClr val="6B636E"/>
              </a:clrFrom>
              <a:clrTo>
                <a:srgbClr val="6B636E">
                  <a:alpha val="0"/>
                </a:srgbClr>
              </a:clrTo>
            </a:clrChange>
          </a:blip>
          <a:srcRect/>
          <a:stretch>
            <a:fillRect/>
          </a:stretch>
        </p:blipFill>
        <p:spPr bwMode="auto">
          <a:xfrm rot="20783456">
            <a:off x="395536" y="1916832"/>
            <a:ext cx="1843405" cy="136815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p:cNvSpPr/>
          <p:nvPr/>
        </p:nvSpPr>
        <p:spPr>
          <a:xfrm>
            <a:off x="4139952" y="2132856"/>
            <a:ext cx="4224233" cy="830997"/>
          </a:xfrm>
          <a:prstGeom prst="rect">
            <a:avLst/>
          </a:prstGeom>
          <a:noFill/>
        </p:spPr>
        <p:txBody>
          <a:bodyPr wrap="none" lIns="91440" tIns="45720" rIns="91440" bIns="45720">
            <a:spAutoFit/>
            <a:scene3d>
              <a:camera prst="orthographicFront"/>
              <a:lightRig rig="flat" dir="t">
                <a:rot lat="0" lon="0" rev="18900000"/>
              </a:lightRig>
            </a:scene3d>
            <a:sp3d extrusionH="31750" contourW="6350" prstMaterial="powder">
              <a:bevelT w="19050" h="19050" prst="angle"/>
              <a:contourClr>
                <a:schemeClr val="accent3">
                  <a:tint val="100000"/>
                  <a:shade val="100000"/>
                  <a:satMod val="100000"/>
                  <a:hueMod val="100000"/>
                </a:schemeClr>
              </a:contourClr>
            </a:sp3d>
          </a:bodyPr>
          <a:lstStyle/>
          <a:p>
            <a:pPr algn="ctr"/>
            <a:r>
              <a:rPr lang="it-IT" sz="4800" b="1" cap="none" spc="0" dirty="0" smtClean="0">
                <a:ln/>
                <a:solidFill>
                  <a:schemeClr val="accent3">
                    <a:lumMod val="50000"/>
                  </a:schemeClr>
                </a:solidFill>
                <a:effectLst/>
              </a:rPr>
              <a:t>Legge - dono</a:t>
            </a:r>
            <a:endParaRPr lang="it-IT" sz="4800" b="1" cap="none" spc="0" dirty="0">
              <a:ln/>
              <a:solidFill>
                <a:schemeClr val="accent3">
                  <a:lumMod val="50000"/>
                </a:schemeClr>
              </a:solidFill>
              <a:effectLst/>
            </a:endParaRPr>
          </a:p>
        </p:txBody>
      </p:sp>
      <p:sp>
        <p:nvSpPr>
          <p:cNvPr id="3" name="Rettangolo 2"/>
          <p:cNvSpPr/>
          <p:nvPr/>
        </p:nvSpPr>
        <p:spPr>
          <a:xfrm>
            <a:off x="0" y="260648"/>
            <a:ext cx="8820472" cy="1323439"/>
          </a:xfrm>
          <a:prstGeom prst="rect">
            <a:avLst/>
          </a:prstGeom>
          <a:noFill/>
        </p:spPr>
        <p:txBody>
          <a:bodyPr wrap="square" lIns="91440" tIns="45720" rIns="91440" bIns="45720">
            <a:spAutoFit/>
            <a:scene3d>
              <a:camera prst="orthographicFront"/>
              <a:lightRig rig="balanced" dir="t">
                <a:rot lat="0" lon="0" rev="2100000"/>
              </a:lightRig>
            </a:scene3d>
            <a:sp3d extrusionH="57150" prstMaterial="metal">
              <a:bevelT w="38100" h="25400"/>
              <a:contourClr>
                <a:schemeClr val="bg2"/>
              </a:contourClr>
            </a:sp3d>
          </a:bodyPr>
          <a:lstStyle/>
          <a:p>
            <a:pPr algn="ctr"/>
            <a:r>
              <a:rPr lang="it-IT" sz="4000" b="1" i="1" cap="none" spc="0" dirty="0" smtClean="0">
                <a:ln w="50800"/>
                <a:solidFill>
                  <a:schemeClr val="bg1">
                    <a:shade val="50000"/>
                  </a:schemeClr>
                </a:solidFill>
                <a:effectLst/>
                <a:latin typeface="Berylium" pitchFamily="2" charset="0"/>
              </a:rPr>
              <a:t>“Conoscerete la verità e </a:t>
            </a:r>
          </a:p>
          <a:p>
            <a:pPr algn="ctr"/>
            <a:r>
              <a:rPr lang="it-IT" sz="4000" b="1" i="1" cap="none" spc="0" dirty="0" smtClean="0">
                <a:ln w="50800"/>
                <a:solidFill>
                  <a:schemeClr val="bg1">
                    <a:shade val="50000"/>
                  </a:schemeClr>
                </a:solidFill>
                <a:effectLst/>
                <a:latin typeface="Berylium" pitchFamily="2" charset="0"/>
              </a:rPr>
              <a:t>la verità vi farà liberi” (</a:t>
            </a:r>
            <a:r>
              <a:rPr lang="it-IT" sz="4000" b="1" i="1" cap="none" spc="0" dirty="0" err="1" smtClean="0">
                <a:ln w="50800"/>
                <a:solidFill>
                  <a:schemeClr val="bg1">
                    <a:shade val="50000"/>
                  </a:schemeClr>
                </a:solidFill>
                <a:effectLst/>
                <a:latin typeface="Berylium" pitchFamily="2" charset="0"/>
              </a:rPr>
              <a:t>Gv</a:t>
            </a:r>
            <a:r>
              <a:rPr lang="it-IT" sz="4000" b="1" i="1" cap="none" spc="0" dirty="0" smtClean="0">
                <a:ln w="50800"/>
                <a:solidFill>
                  <a:schemeClr val="bg1">
                    <a:shade val="50000"/>
                  </a:schemeClr>
                </a:solidFill>
                <a:effectLst/>
                <a:latin typeface="Berylium" pitchFamily="2" charset="0"/>
              </a:rPr>
              <a:t> 8,32)</a:t>
            </a:r>
            <a:endParaRPr lang="it-IT" sz="4000" b="1" i="1" cap="none" spc="0" dirty="0">
              <a:ln w="50800"/>
              <a:solidFill>
                <a:schemeClr val="bg1">
                  <a:shade val="50000"/>
                </a:schemeClr>
              </a:solidFill>
              <a:effectLst/>
              <a:latin typeface="Berylium" pitchFamily="2" charset="0"/>
            </a:endParaRPr>
          </a:p>
        </p:txBody>
      </p:sp>
      <p:sp>
        <p:nvSpPr>
          <p:cNvPr id="5" name="Rettangolo 4"/>
          <p:cNvSpPr/>
          <p:nvPr/>
        </p:nvSpPr>
        <p:spPr>
          <a:xfrm>
            <a:off x="899592" y="3573016"/>
            <a:ext cx="2826415" cy="369332"/>
          </a:xfrm>
          <a:prstGeom prst="rect">
            <a:avLst/>
          </a:prstGeom>
        </p:spPr>
        <p:txBody>
          <a:bodyPr wrap="none">
            <a:spAutoFit/>
          </a:bodyPr>
          <a:lstStyle/>
          <a:p>
            <a:pPr algn="ctr"/>
            <a:r>
              <a:rPr lang="it-IT" b="1" dirty="0" smtClean="0">
                <a:ln/>
                <a:solidFill>
                  <a:schemeClr val="accent3">
                    <a:lumMod val="50000"/>
                  </a:schemeClr>
                </a:solidFill>
              </a:rPr>
              <a:t>Dono                     Legge</a:t>
            </a:r>
            <a:endParaRPr lang="it-IT" b="1" dirty="0">
              <a:ln/>
              <a:solidFill>
                <a:schemeClr val="accent3">
                  <a:lumMod val="50000"/>
                </a:schemeClr>
              </a:solidFill>
            </a:endParaRPr>
          </a:p>
        </p:txBody>
      </p:sp>
      <p:sp>
        <p:nvSpPr>
          <p:cNvPr id="6" name="Rettangolo 5"/>
          <p:cNvSpPr/>
          <p:nvPr/>
        </p:nvSpPr>
        <p:spPr>
          <a:xfrm>
            <a:off x="971600" y="4869160"/>
            <a:ext cx="2688557" cy="369332"/>
          </a:xfrm>
          <a:prstGeom prst="rect">
            <a:avLst/>
          </a:prstGeom>
        </p:spPr>
        <p:txBody>
          <a:bodyPr wrap="none">
            <a:spAutoFit/>
          </a:bodyPr>
          <a:lstStyle/>
          <a:p>
            <a:pPr algn="ctr"/>
            <a:r>
              <a:rPr lang="it-IT" b="1" dirty="0" smtClean="0">
                <a:ln/>
                <a:solidFill>
                  <a:schemeClr val="accent3">
                    <a:lumMod val="50000"/>
                  </a:schemeClr>
                </a:solidFill>
              </a:rPr>
              <a:t>Legge                   dono</a:t>
            </a:r>
            <a:endParaRPr lang="it-IT" b="1" dirty="0">
              <a:ln/>
              <a:solidFill>
                <a:schemeClr val="accent3">
                  <a:lumMod val="50000"/>
                </a:schemeClr>
              </a:solidFill>
            </a:endParaRPr>
          </a:p>
        </p:txBody>
      </p:sp>
      <p:sp>
        <p:nvSpPr>
          <p:cNvPr id="7" name="Freccia a destra 6"/>
          <p:cNvSpPr/>
          <p:nvPr/>
        </p:nvSpPr>
        <p:spPr>
          <a:xfrm>
            <a:off x="1835696" y="3717032"/>
            <a:ext cx="936104" cy="14401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8" name="Freccia a destra 7"/>
          <p:cNvSpPr/>
          <p:nvPr/>
        </p:nvSpPr>
        <p:spPr>
          <a:xfrm>
            <a:off x="1907704" y="5013176"/>
            <a:ext cx="936104" cy="14401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cxnSp>
        <p:nvCxnSpPr>
          <p:cNvPr id="10" name="Connettore 2 9"/>
          <p:cNvCxnSpPr/>
          <p:nvPr/>
        </p:nvCxnSpPr>
        <p:spPr>
          <a:xfrm>
            <a:off x="4139952" y="3789040"/>
            <a:ext cx="864096"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1" name="Connettore 2 10"/>
          <p:cNvCxnSpPr/>
          <p:nvPr/>
        </p:nvCxnSpPr>
        <p:spPr>
          <a:xfrm>
            <a:off x="4139952" y="5085184"/>
            <a:ext cx="864096"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2" name="CasellaDiTesto 11"/>
          <p:cNvSpPr txBox="1"/>
          <p:nvPr/>
        </p:nvSpPr>
        <p:spPr>
          <a:xfrm>
            <a:off x="5076056" y="3356992"/>
            <a:ext cx="3600400" cy="3016210"/>
          </a:xfrm>
          <a:prstGeom prst="rect">
            <a:avLst/>
          </a:prstGeom>
          <a:noFill/>
        </p:spPr>
        <p:txBody>
          <a:bodyPr wrap="square" rtlCol="0">
            <a:spAutoFit/>
          </a:bodyPr>
          <a:lstStyle/>
          <a:p>
            <a:endParaRPr lang="it-IT" dirty="0" smtClean="0"/>
          </a:p>
          <a:p>
            <a:r>
              <a:rPr lang="it-IT" b="1" dirty="0" smtClean="0">
                <a:solidFill>
                  <a:schemeClr val="accent6">
                    <a:lumMod val="50000"/>
                  </a:schemeClr>
                </a:solidFill>
              </a:rPr>
              <a:t>SI!!!!!!</a:t>
            </a:r>
          </a:p>
          <a:p>
            <a:r>
              <a:rPr lang="it-IT" b="1" dirty="0" smtClean="0">
                <a:solidFill>
                  <a:schemeClr val="accent6">
                    <a:lumMod val="50000"/>
                  </a:schemeClr>
                </a:solidFill>
              </a:rPr>
              <a:t>Quello che Dio promette rimane dono gratuito! Non il risultato di uno sforzo!</a:t>
            </a:r>
          </a:p>
          <a:p>
            <a:endParaRPr lang="it-IT" b="1" dirty="0" smtClean="0">
              <a:solidFill>
                <a:schemeClr val="accent6">
                  <a:lumMod val="50000"/>
                </a:schemeClr>
              </a:solidFill>
            </a:endParaRPr>
          </a:p>
          <a:p>
            <a:r>
              <a:rPr lang="it-IT" b="1" dirty="0" smtClean="0">
                <a:solidFill>
                  <a:schemeClr val="accent6">
                    <a:lumMod val="50000"/>
                  </a:schemeClr>
                </a:solidFill>
              </a:rPr>
              <a:t>NO!!!!!</a:t>
            </a:r>
          </a:p>
          <a:p>
            <a:r>
              <a:rPr lang="it-IT" b="1" dirty="0" smtClean="0">
                <a:solidFill>
                  <a:schemeClr val="accent6">
                    <a:lumMod val="50000"/>
                  </a:schemeClr>
                </a:solidFill>
              </a:rPr>
              <a:t>= se io faccio … Dio mi dà!</a:t>
            </a:r>
          </a:p>
          <a:p>
            <a:r>
              <a:rPr lang="it-IT" b="1" dirty="0" smtClean="0">
                <a:solidFill>
                  <a:schemeClr val="accent6">
                    <a:lumMod val="50000"/>
                  </a:schemeClr>
                </a:solidFill>
              </a:rPr>
              <a:t>(logica retributiva)</a:t>
            </a:r>
          </a:p>
          <a:p>
            <a:endParaRPr lang="it-IT" sz="1000" b="1" dirty="0" smtClean="0">
              <a:solidFill>
                <a:schemeClr val="accent6">
                  <a:lumMod val="50000"/>
                </a:schemeClr>
              </a:solidFill>
            </a:endParaRPr>
          </a:p>
          <a:p>
            <a:endParaRPr lang="it-IT" b="1" dirty="0" smtClean="0">
              <a:solidFill>
                <a:schemeClr val="accent6">
                  <a:lumMod val="50000"/>
                </a:schemeClr>
              </a:solidFill>
            </a:endParaRPr>
          </a:p>
        </p:txBody>
      </p:sp>
      <p:pic>
        <p:nvPicPr>
          <p:cNvPr id="13" name="Picture 2"/>
          <p:cNvPicPr>
            <a:picLocks noChangeAspect="1" noChangeArrowheads="1"/>
          </p:cNvPicPr>
          <p:nvPr/>
        </p:nvPicPr>
        <p:blipFill>
          <a:blip r:embed="rId3" cstate="print">
            <a:clrChange>
              <a:clrFrom>
                <a:srgbClr val="6B636E"/>
              </a:clrFrom>
              <a:clrTo>
                <a:srgbClr val="6B636E">
                  <a:alpha val="0"/>
                </a:srgbClr>
              </a:clrTo>
            </a:clrChange>
          </a:blip>
          <a:srcRect/>
          <a:stretch>
            <a:fillRect/>
          </a:stretch>
        </p:blipFill>
        <p:spPr bwMode="auto">
          <a:xfrm rot="20783456">
            <a:off x="395536" y="1916832"/>
            <a:ext cx="1843405" cy="1368152"/>
          </a:xfrm>
          <a:prstGeom prst="rect">
            <a:avLst/>
          </a:prstGeom>
          <a:noFill/>
          <a:ln w="9525">
            <a:noFill/>
            <a:miter lim="800000"/>
            <a:headEnd/>
            <a:tailEnd/>
          </a:ln>
        </p:spPr>
      </p:pic>
      <p:pic>
        <p:nvPicPr>
          <p:cNvPr id="35841" name="Picture 1"/>
          <p:cNvPicPr>
            <a:picLocks noChangeAspect="1" noChangeArrowheads="1"/>
          </p:cNvPicPr>
          <p:nvPr/>
        </p:nvPicPr>
        <p:blipFill>
          <a:blip r:embed="rId4" cstate="print"/>
          <a:srcRect l="9722" t="31739" r="25213" b="9827"/>
          <a:stretch>
            <a:fillRect/>
          </a:stretch>
        </p:blipFill>
        <p:spPr bwMode="auto">
          <a:xfrm>
            <a:off x="2051720" y="2348880"/>
            <a:ext cx="1512168" cy="115212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6" name="Text Box 4"/>
          <p:cNvSpPr txBox="1">
            <a:spLocks noChangeArrowheads="1"/>
          </p:cNvSpPr>
          <p:nvPr/>
        </p:nvSpPr>
        <p:spPr bwMode="auto">
          <a:xfrm>
            <a:off x="250825" y="333375"/>
            <a:ext cx="8497888" cy="5355312"/>
          </a:xfrm>
          <a:prstGeom prst="rect">
            <a:avLst/>
          </a:prstGeom>
          <a:noFill/>
          <a:ln w="9525">
            <a:noFill/>
            <a:miter lim="800000"/>
            <a:headEnd/>
            <a:tailEnd/>
          </a:ln>
          <a:effectLst/>
        </p:spPr>
        <p:txBody>
          <a:bodyPr>
            <a:spAutoFit/>
          </a:bodyPr>
          <a:lstStyle/>
          <a:p>
            <a:pPr marL="342900" indent="-342900" algn="ctr">
              <a:spcBef>
                <a:spcPct val="50000"/>
              </a:spcBef>
              <a:defRPr/>
            </a:pPr>
            <a:r>
              <a:rPr lang="it-IT" sz="7200" b="1" dirty="0" smtClean="0">
                <a:ln w="28575">
                  <a:solidFill>
                    <a:schemeClr val="tx1"/>
                  </a:solidFill>
                  <a:prstDash val="solid"/>
                </a:ln>
                <a:solidFill>
                  <a:srgbClr val="FFC000"/>
                </a:solidFill>
                <a:effectLst>
                  <a:outerShdw blurRad="41275" dist="20320" dir="1800000" algn="tl" rotWithShape="0">
                    <a:srgbClr val="000000">
                      <a:alpha val="40000"/>
                    </a:srgbClr>
                  </a:outerShdw>
                </a:effectLst>
              </a:rPr>
              <a:t>Una legge per la vita</a:t>
            </a:r>
          </a:p>
          <a:p>
            <a:pPr marL="342900" indent="-342900" algn="ctr">
              <a:spcBef>
                <a:spcPct val="50000"/>
              </a:spcBef>
              <a:defRPr/>
            </a:pPr>
            <a:r>
              <a:rPr lang="it-IT" sz="3600" b="1" dirty="0" smtClean="0">
                <a:ln w="28575">
                  <a:solidFill>
                    <a:schemeClr val="tx1"/>
                  </a:solidFill>
                  <a:prstDash val="solid"/>
                </a:ln>
                <a:solidFill>
                  <a:srgbClr val="FFC000"/>
                </a:solidFill>
                <a:effectLst>
                  <a:outerShdw blurRad="41275" dist="20320" dir="1800000" algn="tl" rotWithShape="0">
                    <a:srgbClr val="000000">
                      <a:alpha val="40000"/>
                    </a:srgbClr>
                  </a:outerShdw>
                </a:effectLst>
              </a:rPr>
              <a:t>La logica del dono</a:t>
            </a:r>
          </a:p>
          <a:p>
            <a:pPr marL="342900" indent="-342900">
              <a:spcBef>
                <a:spcPct val="50000"/>
              </a:spcBef>
              <a:defRPr/>
            </a:pPr>
            <a:endParaRPr lang="it-IT" sz="3600" dirty="0">
              <a:ln w="28575">
                <a:solidFill>
                  <a:schemeClr val="tx1"/>
                </a:solidFill>
                <a:prstDash val="solid"/>
              </a:ln>
              <a:blipFill>
                <a:blip r:embed="rId2"/>
                <a:tile tx="0" ty="0" sx="100000" sy="100000" flip="none" algn="tl"/>
              </a:blipFill>
            </a:endParaRPr>
          </a:p>
          <a:p>
            <a:pPr marL="342900" indent="-342900" algn="ctr">
              <a:spcBef>
                <a:spcPct val="50000"/>
              </a:spcBef>
              <a:defRPr/>
            </a:pPr>
            <a:endParaRPr lang="it-IT" sz="3600" b="1" dirty="0" smtClean="0">
              <a:ln w="28575">
                <a:solidFill>
                  <a:schemeClr val="tx1"/>
                </a:solidFill>
                <a:prstDash val="solid"/>
              </a:ln>
              <a:blipFill>
                <a:blip r:embed="rId2"/>
                <a:tile tx="0" ty="0" sx="100000" sy="100000" flip="none" algn="tl"/>
              </a:blipFill>
              <a:effectLst>
                <a:outerShdw blurRad="41275" dist="20320" dir="1800000" algn="tl" rotWithShape="0">
                  <a:srgbClr val="000000">
                    <a:alpha val="40000"/>
                  </a:srgbClr>
                </a:outerShdw>
              </a:effectLst>
            </a:endParaRPr>
          </a:p>
          <a:p>
            <a:pPr marL="342900" indent="-342900" algn="ctr">
              <a:spcBef>
                <a:spcPct val="50000"/>
              </a:spcBef>
              <a:defRPr/>
            </a:pPr>
            <a:endParaRPr lang="it-IT" sz="3600" b="1" dirty="0">
              <a:ln w="28575">
                <a:solidFill>
                  <a:schemeClr val="tx1"/>
                </a:solidFill>
                <a:prstDash val="solid"/>
              </a:ln>
              <a:blipFill>
                <a:blip r:embed="rId2"/>
                <a:tile tx="0" ty="0" sx="100000" sy="100000" flip="none" algn="tl"/>
              </a:blipFill>
              <a:effectLst>
                <a:outerShdw blurRad="41275" dist="20320" dir="1800000" algn="tl" rotWithShape="0">
                  <a:srgbClr val="000000">
                    <a:alpha val="40000"/>
                  </a:srgbClr>
                </a:outerShdw>
              </a:effectLst>
            </a:endParaRPr>
          </a:p>
          <a:p>
            <a:pPr marL="342900" indent="-342900" algn="ctr">
              <a:spcBef>
                <a:spcPct val="50000"/>
              </a:spcBef>
              <a:defRPr/>
            </a:pPr>
            <a:endParaRPr lang="it-IT" sz="3600" b="1" dirty="0">
              <a:ln w="12700">
                <a:solidFill>
                  <a:schemeClr val="tx2">
                    <a:satMod val="155000"/>
                  </a:schemeClr>
                </a:solidFill>
                <a:prstDash val="solid"/>
              </a:ln>
              <a:solidFill>
                <a:srgbClr val="75EE4A"/>
              </a:solidFill>
              <a:effectLst>
                <a:outerShdw blurRad="41275" dist="20320" dir="1800000" algn="tl" rotWithShape="0">
                  <a:srgbClr val="000000">
                    <a:alpha val="40000"/>
                  </a:srgbClr>
                </a:outerShdw>
              </a:effectLst>
            </a:endParaRPr>
          </a:p>
        </p:txBody>
      </p:sp>
      <p:sp>
        <p:nvSpPr>
          <p:cNvPr id="4" name="CasellaDiTesto 3"/>
          <p:cNvSpPr txBox="1"/>
          <p:nvPr/>
        </p:nvSpPr>
        <p:spPr>
          <a:xfrm>
            <a:off x="467544" y="2564904"/>
            <a:ext cx="7992888" cy="1692771"/>
          </a:xfrm>
          <a:prstGeom prst="rect">
            <a:avLst/>
          </a:prstGeom>
          <a:noFill/>
        </p:spPr>
        <p:txBody>
          <a:bodyPr wrap="square" rtlCol="0">
            <a:spAutoFit/>
          </a:bodyPr>
          <a:lstStyle/>
          <a:p>
            <a:r>
              <a:rPr lang="it-IT" sz="4000" b="1" dirty="0" smtClean="0"/>
              <a:t>“Io sono il Signore tuo </a:t>
            </a:r>
            <a:r>
              <a:rPr lang="it-IT" sz="4000" b="1" dirty="0" err="1" smtClean="0"/>
              <a:t>Dio…</a:t>
            </a:r>
            <a:r>
              <a:rPr lang="it-IT" sz="4000" b="1" dirty="0" smtClean="0"/>
              <a:t>. </a:t>
            </a:r>
            <a:r>
              <a:rPr lang="it-IT" sz="3200" b="1" dirty="0" smtClean="0"/>
              <a:t>. </a:t>
            </a:r>
          </a:p>
          <a:p>
            <a:r>
              <a:rPr lang="it-IT" sz="3200" b="1" dirty="0" smtClean="0"/>
              <a:t>Non avrai altro Dio all’infuori di me”</a:t>
            </a:r>
            <a:endParaRPr lang="it-IT" sz="3200" b="1" dirty="0"/>
          </a:p>
        </p:txBody>
      </p:sp>
      <p:sp>
        <p:nvSpPr>
          <p:cNvPr id="5" name="CasellaDiTesto 4"/>
          <p:cNvSpPr txBox="1"/>
          <p:nvPr/>
        </p:nvSpPr>
        <p:spPr>
          <a:xfrm>
            <a:off x="539552" y="4581128"/>
            <a:ext cx="7704856" cy="1569660"/>
          </a:xfrm>
          <a:prstGeom prst="rect">
            <a:avLst/>
          </a:prstGeom>
          <a:noFill/>
        </p:spPr>
        <p:txBody>
          <a:bodyPr wrap="square" rtlCol="0">
            <a:spAutoFit/>
          </a:bodyPr>
          <a:lstStyle/>
          <a:p>
            <a:r>
              <a:rPr lang="it-IT" sz="3200" b="1" dirty="0" smtClean="0"/>
              <a:t>“Io sono il Signore, tuo Dio, che ti ho fatto uscire dalla terra d’Egitto, dalla condizione servile” (</a:t>
            </a:r>
            <a:r>
              <a:rPr lang="it-IT" sz="3200" b="1" dirty="0" err="1" smtClean="0"/>
              <a:t>Es</a:t>
            </a:r>
            <a:r>
              <a:rPr lang="it-IT" sz="3200" b="1" dirty="0" smtClean="0"/>
              <a:t> 20,1)</a:t>
            </a:r>
            <a:endParaRPr lang="it-IT" sz="3200" dirty="0"/>
          </a:p>
        </p:txBody>
      </p:sp>
      <p:sp>
        <p:nvSpPr>
          <p:cNvPr id="6" name="CasellaDiTesto 5"/>
          <p:cNvSpPr txBox="1"/>
          <p:nvPr/>
        </p:nvSpPr>
        <p:spPr>
          <a:xfrm>
            <a:off x="611560" y="2564904"/>
            <a:ext cx="8532440" cy="923330"/>
          </a:xfrm>
          <a:prstGeom prst="rect">
            <a:avLst/>
          </a:prstGeom>
          <a:ln w="66675">
            <a:round/>
          </a:ln>
          <a:scene3d>
            <a:camera prst="orthographicFront"/>
            <a:lightRig rig="threePt" dir="t"/>
          </a:scene3d>
          <a:sp3d>
            <a:bevelT w="139700" prst="cross"/>
          </a:sp3d>
        </p:spPr>
        <p:style>
          <a:lnRef idx="2">
            <a:schemeClr val="dk1"/>
          </a:lnRef>
          <a:fillRef idx="1">
            <a:schemeClr val="lt1"/>
          </a:fillRef>
          <a:effectRef idx="0">
            <a:schemeClr val="dk1"/>
          </a:effectRef>
          <a:fontRef idx="minor">
            <a:schemeClr val="dk1"/>
          </a:fontRef>
        </p:style>
        <p:txBody>
          <a:bodyPr wrap="square" rtlCol="0">
            <a:spAutoFit/>
          </a:bodyPr>
          <a:lstStyle/>
          <a:p>
            <a:r>
              <a:rPr lang="it-IT" b="1" dirty="0" smtClean="0">
                <a:latin typeface="Comic Sans MS" pitchFamily="66" charset="0"/>
              </a:rPr>
              <a:t>Per noi</a:t>
            </a:r>
            <a:r>
              <a:rPr lang="it-IT" dirty="0" smtClean="0"/>
              <a:t>: “L’obbedienza alla legge serve per meritarsi il dono”</a:t>
            </a:r>
          </a:p>
          <a:p>
            <a:endParaRPr lang="it-IT" dirty="0"/>
          </a:p>
          <a:p>
            <a:r>
              <a:rPr lang="it-IT" b="1" dirty="0" smtClean="0">
                <a:latin typeface="Comic Sans MS" pitchFamily="66" charset="0"/>
              </a:rPr>
              <a:t>Per Dio</a:t>
            </a:r>
            <a:r>
              <a:rPr lang="it-IT" dirty="0" smtClean="0"/>
              <a:t>: “La legge è data per custodire il dono”</a:t>
            </a:r>
            <a:endParaRPr lang="it-IT"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10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magine 5" descr="05dottori.jpg"/>
          <p:cNvPicPr>
            <a:picLocks noChangeAspect="1"/>
          </p:cNvPicPr>
          <p:nvPr/>
        </p:nvPicPr>
        <p:blipFill>
          <a:blip r:embed="rId2" cstate="print">
            <a:lum bright="10000"/>
          </a:blip>
          <a:srcRect t="24895" b="16952"/>
          <a:stretch>
            <a:fillRect/>
          </a:stretch>
        </p:blipFill>
        <p:spPr>
          <a:xfrm>
            <a:off x="467544" y="61927"/>
            <a:ext cx="8172400" cy="6796073"/>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5" name="Immagine 4" descr="05dottori.jpg"/>
          <p:cNvPicPr>
            <a:picLocks noChangeAspect="1"/>
          </p:cNvPicPr>
          <p:nvPr/>
        </p:nvPicPr>
        <p:blipFill>
          <a:blip r:embed="rId2" cstate="print"/>
          <a:srcRect t="24895" b="16952"/>
          <a:stretch>
            <a:fillRect/>
          </a:stretch>
        </p:blipFill>
        <p:spPr>
          <a:xfrm>
            <a:off x="2555776" y="2996952"/>
            <a:ext cx="3851920" cy="3203212"/>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4" name="CasellaDiTesto 3"/>
          <p:cNvSpPr txBox="1"/>
          <p:nvPr/>
        </p:nvSpPr>
        <p:spPr>
          <a:xfrm>
            <a:off x="611560" y="620688"/>
            <a:ext cx="7560840" cy="2985433"/>
          </a:xfrm>
          <a:prstGeom prst="rect">
            <a:avLst/>
          </a:prstGeom>
          <a:noFill/>
        </p:spPr>
        <p:txBody>
          <a:bodyPr wrap="square" rtlCol="0">
            <a:spAutoFit/>
          </a:bodyPr>
          <a:lstStyle/>
          <a:p>
            <a:pPr algn="ctr"/>
            <a:r>
              <a:rPr lang="it-IT" sz="3600" b="1" dirty="0" smtClean="0">
                <a:latin typeface="Comic Sans MS" pitchFamily="66" charset="0"/>
              </a:rPr>
              <a:t>Dio non si presenta come ‘Onnipotente a schiavi impauriti’,</a:t>
            </a:r>
          </a:p>
          <a:p>
            <a:pPr algn="ctr"/>
            <a:r>
              <a:rPr lang="it-IT" sz="3600" b="1" dirty="0">
                <a:latin typeface="Comic Sans MS" pitchFamily="66" charset="0"/>
              </a:rPr>
              <a:t>m</a:t>
            </a:r>
            <a:r>
              <a:rPr lang="it-IT" sz="3600" b="1" dirty="0" smtClean="0">
                <a:latin typeface="Comic Sans MS" pitchFamily="66" charset="0"/>
              </a:rPr>
              <a:t>a come colui che offre la strada per </a:t>
            </a:r>
            <a:r>
              <a:rPr lang="it-IT" sz="4000" b="1" dirty="0" smtClean="0">
                <a:effectLst>
                  <a:outerShdw blurRad="38100" dist="38100" dir="2700000" algn="tl">
                    <a:srgbClr val="000000">
                      <a:alpha val="43137"/>
                    </a:srgbClr>
                  </a:outerShdw>
                </a:effectLst>
                <a:latin typeface="Comic Sans MS" pitchFamily="66" charset="0"/>
              </a:rPr>
              <a:t>il grande ritorno alla libertà</a:t>
            </a:r>
            <a:endParaRPr lang="it-IT" sz="4000" b="1" dirty="0">
              <a:effectLst>
                <a:outerShdw blurRad="38100" dist="38100" dir="2700000" algn="tl">
                  <a:srgbClr val="000000">
                    <a:alpha val="43137"/>
                  </a:srgbClr>
                </a:outerShdw>
              </a:effectLst>
              <a:latin typeface="Comic Sans MS" pitchFamily="66" charset="0"/>
            </a:endParaRP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Loggia">
  <a:themeElements>
    <a:clrScheme name="Loggia">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Loggia">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Loggia">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Oriel</Template>
  <TotalTime>316</TotalTime>
  <Words>4114</Words>
  <Application>Microsoft Office PowerPoint</Application>
  <PresentationFormat>Presentazione su schermo (4:3)</PresentationFormat>
  <Paragraphs>207</Paragraphs>
  <Slides>40</Slides>
  <Notes>8</Notes>
  <HiddenSlides>0</HiddenSlides>
  <MMClips>0</MMClips>
  <ScaleCrop>false</ScaleCrop>
  <HeadingPairs>
    <vt:vector size="4" baseType="variant">
      <vt:variant>
        <vt:lpstr>Tema</vt:lpstr>
      </vt:variant>
      <vt:variant>
        <vt:i4>1</vt:i4>
      </vt:variant>
      <vt:variant>
        <vt:lpstr>Titoli diapositive</vt:lpstr>
      </vt:variant>
      <vt:variant>
        <vt:i4>40</vt:i4>
      </vt:variant>
    </vt:vector>
  </HeadingPairs>
  <TitlesOfParts>
    <vt:vector size="41" baseType="lpstr">
      <vt:lpstr>Loggia</vt:lpstr>
      <vt:lpstr>Diapositiva 1</vt:lpstr>
      <vt:lpstr>L’alleanza sul Sinai </vt:lpstr>
      <vt:lpstr>La legge, cammino di vita è di libertà</vt:lpstr>
      <vt:lpstr>Diapositiva 4</vt:lpstr>
      <vt:lpstr>Esodo e Sinai Relazione reciproca tra  Grazia e comandamento</vt:lpstr>
      <vt:lpstr>Diapositiva 6</vt:lpstr>
      <vt:lpstr>Diapositiva 7</vt:lpstr>
      <vt:lpstr>Diapositiva 8</vt:lpstr>
      <vt:lpstr>Diapositiva 9</vt:lpstr>
      <vt:lpstr>Diapositiva 10</vt:lpstr>
      <vt:lpstr>Il dono della legge e la legge del dono</vt:lpstr>
      <vt:lpstr>Es 6, 2-8</vt:lpstr>
      <vt:lpstr>Il Decalogo</vt:lpstr>
      <vt:lpstr>I due decaloghi</vt:lpstr>
      <vt:lpstr>Diapositiva 15</vt:lpstr>
      <vt:lpstr>Diapositiva 16</vt:lpstr>
      <vt:lpstr>Diapositiva 17</vt:lpstr>
      <vt:lpstr>Diapositiva 18</vt:lpstr>
      <vt:lpstr>Diapositiva 19</vt:lpstr>
      <vt:lpstr>Diapositiva 20</vt:lpstr>
      <vt:lpstr>Diapositiva 21</vt:lpstr>
      <vt:lpstr>Diapositiva 22</vt:lpstr>
      <vt:lpstr>Diapositiva 23</vt:lpstr>
      <vt:lpstr>Diapositiva 24</vt:lpstr>
      <vt:lpstr>Diapositiva 25</vt:lpstr>
      <vt:lpstr>Diapositiva 26</vt:lpstr>
      <vt:lpstr>Diapositiva 27</vt:lpstr>
      <vt:lpstr>Diapositiva 28</vt:lpstr>
      <vt:lpstr>Diapositiva 29</vt:lpstr>
      <vt:lpstr>Diapositiva 30</vt:lpstr>
      <vt:lpstr>Diapositiva 31</vt:lpstr>
      <vt:lpstr>Diapositiva 32</vt:lpstr>
      <vt:lpstr>Diapositiva 33</vt:lpstr>
      <vt:lpstr>Diapositiva 34</vt:lpstr>
      <vt:lpstr>Diapositiva 35</vt:lpstr>
      <vt:lpstr>Diapositiva 36</vt:lpstr>
      <vt:lpstr>Diapositiva 37</vt:lpstr>
      <vt:lpstr>Diapositiva 38</vt:lpstr>
      <vt:lpstr>Diapositiva 39</vt:lpstr>
      <vt:lpstr>Diapositiva 40</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User</dc:creator>
  <cp:lastModifiedBy>Sandra</cp:lastModifiedBy>
  <cp:revision>17</cp:revision>
  <dcterms:created xsi:type="dcterms:W3CDTF">2012-03-27T13:09:07Z</dcterms:created>
  <dcterms:modified xsi:type="dcterms:W3CDTF">2013-10-03T21:00:33Z</dcterms:modified>
</cp:coreProperties>
</file>